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63" r:id="rId3"/>
    <p:sldId id="412" r:id="rId4"/>
    <p:sldId id="413" r:id="rId5"/>
    <p:sldId id="405" r:id="rId6"/>
    <p:sldId id="364" r:id="rId7"/>
    <p:sldId id="370" r:id="rId8"/>
    <p:sldId id="366" r:id="rId9"/>
    <p:sldId id="377" r:id="rId10"/>
    <p:sldId id="379" r:id="rId11"/>
    <p:sldId id="369" r:id="rId12"/>
    <p:sldId id="406" r:id="rId13"/>
    <p:sldId id="416" r:id="rId14"/>
    <p:sldId id="371" r:id="rId15"/>
    <p:sldId id="373" r:id="rId16"/>
    <p:sldId id="401" r:id="rId17"/>
    <p:sldId id="381" r:id="rId18"/>
    <p:sldId id="407" r:id="rId19"/>
    <p:sldId id="383" r:id="rId20"/>
    <p:sldId id="386" r:id="rId21"/>
    <p:sldId id="387" r:id="rId22"/>
    <p:sldId id="388" r:id="rId23"/>
    <p:sldId id="389" r:id="rId24"/>
    <p:sldId id="390" r:id="rId25"/>
    <p:sldId id="403" r:id="rId26"/>
    <p:sldId id="391" r:id="rId27"/>
    <p:sldId id="392" r:id="rId28"/>
    <p:sldId id="394" r:id="rId29"/>
    <p:sldId id="404" r:id="rId30"/>
    <p:sldId id="395" r:id="rId31"/>
    <p:sldId id="396" r:id="rId32"/>
    <p:sldId id="397" r:id="rId33"/>
    <p:sldId id="408" r:id="rId34"/>
    <p:sldId id="399" r:id="rId35"/>
    <p:sldId id="362" r:id="rId3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Pixton" initials="DP" lastIdx="1" clrIdx="0">
    <p:extLst>
      <p:ext uri="{19B8F6BF-5375-455C-9EA6-DF929625EA0E}">
        <p15:presenceInfo xmlns:p15="http://schemas.microsoft.com/office/powerpoint/2012/main" userId="S-1-5-21-75789278-931947629-1008150880-495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7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4C2E07A5-B64E-4110-904A-EECFA62EB025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0BF87B7E-E17F-4055-828B-85E01F81B4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2FB2E2E-37AD-4A35-A755-34AA48AE0FC0}" type="datetimeFigureOut">
              <a:rPr lang="en-US" smtClean="0"/>
              <a:t>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97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73893"/>
            <a:ext cx="548640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9F09EF65-8976-44F8-B345-E35CD20E5C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7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9EF65-8976-44F8-B345-E35CD20E5C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4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9EF65-8976-44F8-B345-E35CD20E5C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6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12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F22EF-CF13-4EA3-BA93-BBE40C153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7D81-61C4-4189-ACE7-98DE093BF143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8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2BF4-92A2-4A0F-A11E-BCB4321314AC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2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3308-4EB3-4FE4-88E6-E78B9D91D34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35CAE-F055-44A6-9575-A32C8779981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6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D044-0825-4373-A143-47BDB1D361AB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A6E0-CC9D-423E-B525-B268B2741AFA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9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E95F-5523-429D-ADEF-7F773F80D6D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60229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2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82928-E8E5-4085-A3FF-B35889339CDF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9635" y="589415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7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1B695-2752-4636-820B-7ADD0197C225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177719"/>
            <a:ext cx="6297612" cy="365125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D6D35-63AF-447F-88EF-223F7816122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2398-2B0D-45E8-87A1-3EFDC413A4AF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1FD8-7BF6-4485-B2AB-A7F4C0A16B80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10FC-EA69-4BAC-A0F7-2D0D792E52B6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C11-F84D-4FD0-BF62-3532D5839A03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26E-C466-4054-A309-D71934248093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F715-0941-40AC-972E-3DFFAB02FF74}" type="datetime1">
              <a:rPr lang="en-US" smtClean="0"/>
              <a:t>2/6/2017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4FDE9-E62C-4790-85E0-8688D91EEBCA}" type="datetime1">
              <a:rPr lang="en-US" smtClean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http://niu.edu/p20network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457235" y="5870549"/>
            <a:ext cx="2446248" cy="94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u.edu/p20network/_pdfs/9.8.2016-meeting-materials/FAFSA-Crosswalk-with-College-Going-Rates-8.12.2016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dbaker@niu.ed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jclemens@ni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cu_Es4CU7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32" y="905145"/>
            <a:ext cx="4114800" cy="1591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5" y="3200411"/>
            <a:ext cx="9160933" cy="1646302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Creating a Community Vision and Commitment </a:t>
            </a:r>
            <a:br>
              <a:rPr lang="en-US" sz="3200" b="1" dirty="0"/>
            </a:br>
            <a:r>
              <a:rPr lang="en-US" sz="3200" b="1" dirty="0"/>
              <a:t>for College and Career Readiness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957" y="4846713"/>
            <a:ext cx="7870372" cy="1096899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and Career Readiness Innovations Summit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Sauk Valley Community College</a:t>
            </a:r>
          </a:p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3, 2017</a:t>
            </a:r>
          </a:p>
        </p:txBody>
      </p:sp>
    </p:spTree>
    <p:extLst>
      <p:ext uri="{BB962C8B-B14F-4D97-AF65-F5344CB8AC3E}">
        <p14:creationId xmlns:p14="http://schemas.microsoft.com/office/powerpoint/2010/main" val="305735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7333"/>
            <a:ext cx="8596668" cy="4207939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/>
              <a:t>Need for long-term, dedicated support from a backbone organization</a:t>
            </a:r>
          </a:p>
          <a:p>
            <a:pPr lvl="1"/>
            <a:r>
              <a:rPr lang="en-US" sz="2000" dirty="0"/>
              <a:t>Delivering results on time</a:t>
            </a:r>
          </a:p>
          <a:p>
            <a:pPr lvl="1"/>
            <a:r>
              <a:rPr lang="en-US" sz="2000" dirty="0"/>
              <a:t>Sustaining involvement</a:t>
            </a:r>
          </a:p>
          <a:p>
            <a:pPr lvl="1"/>
            <a:r>
              <a:rPr lang="en-US" sz="2000" dirty="0"/>
              <a:t>Geography</a:t>
            </a:r>
          </a:p>
          <a:p>
            <a:pPr lvl="1"/>
            <a:r>
              <a:rPr lang="en-US" sz="2000" dirty="0"/>
              <a:t>Diversity of member institutions</a:t>
            </a:r>
          </a:p>
          <a:p>
            <a:pPr lvl="1"/>
            <a:r>
              <a:rPr lang="en-US" sz="2000" dirty="0"/>
              <a:t>Change fatigue</a:t>
            </a:r>
          </a:p>
          <a:p>
            <a:pPr lvl="1"/>
            <a:r>
              <a:rPr lang="en-US" sz="2000" dirty="0"/>
              <a:t>Coordination with local and state-level activity and avoiding duplicating or complicating other efforts</a:t>
            </a:r>
          </a:p>
          <a:p>
            <a:pPr lvl="1"/>
            <a:r>
              <a:rPr lang="en-US" sz="2000" dirty="0"/>
              <a:t>Disruptive information and innovations</a:t>
            </a:r>
          </a:p>
          <a:p>
            <a:pPr lvl="1"/>
            <a:r>
              <a:rPr lang="en-US" sz="2000" dirty="0"/>
              <a:t>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1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5" idx="0"/>
            <a:endCxn id="17" idx="2"/>
          </p:cNvCxnSpPr>
          <p:nvPr/>
        </p:nvCxnSpPr>
        <p:spPr>
          <a:xfrm flipV="1">
            <a:off x="3338982" y="2854991"/>
            <a:ext cx="1823327" cy="1701289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Straight Connector 12"/>
          <p:cNvCxnSpPr>
            <a:stCxn id="7" idx="0"/>
            <a:endCxn id="17" idx="2"/>
          </p:cNvCxnSpPr>
          <p:nvPr/>
        </p:nvCxnSpPr>
        <p:spPr>
          <a:xfrm flipH="1" flipV="1">
            <a:off x="5162309" y="2854991"/>
            <a:ext cx="1844644" cy="1688901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Straight Connector 13"/>
          <p:cNvCxnSpPr>
            <a:stCxn id="17" idx="2"/>
            <a:endCxn id="8" idx="0"/>
          </p:cNvCxnSpPr>
          <p:nvPr/>
        </p:nvCxnSpPr>
        <p:spPr>
          <a:xfrm flipH="1">
            <a:off x="5160538" y="2854991"/>
            <a:ext cx="1771" cy="1842928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5" name="Straight Connector 14"/>
          <p:cNvCxnSpPr>
            <a:stCxn id="6" idx="0"/>
            <a:endCxn id="17" idx="2"/>
          </p:cNvCxnSpPr>
          <p:nvPr/>
        </p:nvCxnSpPr>
        <p:spPr>
          <a:xfrm flipV="1">
            <a:off x="1633726" y="2854991"/>
            <a:ext cx="3528583" cy="1196597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Connector 11"/>
          <p:cNvCxnSpPr>
            <a:stCxn id="16" idx="0"/>
            <a:endCxn id="17" idx="2"/>
          </p:cNvCxnSpPr>
          <p:nvPr/>
        </p:nvCxnSpPr>
        <p:spPr>
          <a:xfrm flipH="1" flipV="1">
            <a:off x="5162309" y="2854991"/>
            <a:ext cx="3607390" cy="1196597"/>
          </a:xfrm>
          <a:prstGeom prst="lin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" name="TextBox 4"/>
          <p:cNvSpPr txBox="1"/>
          <p:nvPr/>
        </p:nvSpPr>
        <p:spPr>
          <a:xfrm>
            <a:off x="2556392" y="4556280"/>
            <a:ext cx="1565179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Alignment of Standards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327" y="4051588"/>
            <a:ext cx="1508797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Birth-3</a:t>
            </a:r>
            <a:r>
              <a:rPr lang="en-US" b="1" baseline="30000" dirty="0"/>
              <a:t>rd</a:t>
            </a:r>
            <a:r>
              <a:rPr lang="en-US" b="1" dirty="0"/>
              <a:t> Grade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2666" y="4543892"/>
            <a:ext cx="1588574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Articulation &amp; Adult Learners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9839" y="4697919"/>
            <a:ext cx="174139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Student Support Services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9019" y="4051588"/>
            <a:ext cx="172136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Workforce Development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7160" y="1100665"/>
            <a:ext cx="9190298" cy="175432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Northern Illinois Regional P-20 CEOs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 and Direct Five Work Groups and Action Teams in All Sectors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96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atavizblog.files.wordpress.com/2013/06/minard-o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927278"/>
            <a:ext cx="8656817" cy="59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216" y="514559"/>
            <a:ext cx="889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Does our current educational system function like Napoleon’s Campaign in Russia?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41" y="232036"/>
            <a:ext cx="8566822" cy="664403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18168" y="1313645"/>
            <a:ext cx="667456" cy="8628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78595" y="3381153"/>
            <a:ext cx="956931" cy="20839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38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Regional P-20 Network Focus: </a:t>
            </a:r>
            <a:br>
              <a:rPr lang="en-US" b="1" dirty="0"/>
            </a:br>
            <a:r>
              <a:rPr lang="en-US" b="1" dirty="0"/>
              <a:t>Early Childhood, Where Success 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66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Shared Problems from Birth-3</a:t>
            </a:r>
            <a:r>
              <a:rPr lang="en-US" sz="2400" b="1" baseline="30000" dirty="0"/>
              <a:t>rd</a:t>
            </a:r>
            <a:r>
              <a:rPr lang="en-US" sz="2400" b="1" dirty="0"/>
              <a:t> Grade</a:t>
            </a:r>
          </a:p>
          <a:p>
            <a:pPr lvl="1"/>
            <a:r>
              <a:rPr lang="en-US" sz="2000" dirty="0"/>
              <a:t>Almost 90% of children in poverty will not be ready for college coursework.</a:t>
            </a:r>
          </a:p>
          <a:p>
            <a:pPr lvl="1"/>
            <a:r>
              <a:rPr lang="en-US" sz="2000" dirty="0"/>
              <a:t>The Early Catastrophe: between low-income and high-income children, we find a 30-Million Word Gap by age 3.</a:t>
            </a:r>
          </a:p>
          <a:p>
            <a:pPr lvl="1"/>
            <a:r>
              <a:rPr lang="en-US" sz="2000" dirty="0"/>
              <a:t>School to Prison Pipeline: Students reading below grade level in 3</a:t>
            </a:r>
            <a:r>
              <a:rPr lang="en-US" sz="2000" baseline="30000" dirty="0"/>
              <a:t>rd</a:t>
            </a:r>
            <a:r>
              <a:rPr lang="en-US" sz="2000" dirty="0"/>
              <a:t> grade are 6x more likely to drop out; high school drop outs are 63x more likely to be incarcerated.</a:t>
            </a:r>
          </a:p>
          <a:p>
            <a:pPr lvl="1"/>
            <a:r>
              <a:rPr lang="en-US" sz="2000" dirty="0"/>
              <a:t>Almost 100 organizations receive local, state, national, and private funds to implement B-3 programs.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7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72833" y="718407"/>
            <a:ext cx="1396986" cy="5798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Dept of Public Health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58807" y="3541528"/>
            <a:ext cx="42809" cy="2082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505429" y="254911"/>
            <a:ext cx="8845941" cy="3577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00B0F0"/>
                </a:solidFill>
                <a:latin typeface="+mj-lt"/>
              </a:rPr>
              <a:t>Illinois EC Infrastructure is Complex</a:t>
            </a:r>
            <a:r>
              <a:rPr lang="en-US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226" y="717488"/>
            <a:ext cx="1643306" cy="5798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State Board of 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25848" y="2921960"/>
            <a:ext cx="1632336" cy="79346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School Districts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60324" indent="-60324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Childhood (0-3, 3-5)</a:t>
            </a:r>
          </a:p>
          <a:p>
            <a:pPr marL="60324" indent="-60324">
              <a:buFont typeface="Arial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K-12</a:t>
            </a:r>
          </a:p>
        </p:txBody>
      </p:sp>
      <p:cxnSp>
        <p:nvCxnSpPr>
          <p:cNvPr id="9" name="Straight Connector 8"/>
          <p:cNvCxnSpPr>
            <a:stCxn id="19" idx="0"/>
            <a:endCxn id="7" idx="2"/>
          </p:cNvCxnSpPr>
          <p:nvPr/>
        </p:nvCxnSpPr>
        <p:spPr>
          <a:xfrm flipV="1">
            <a:off x="1639134" y="1297365"/>
            <a:ext cx="2745" cy="591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1" idx="0"/>
          </p:cNvCxnSpPr>
          <p:nvPr/>
        </p:nvCxnSpPr>
        <p:spPr>
          <a:xfrm flipH="1">
            <a:off x="4342433" y="1333899"/>
            <a:ext cx="16372" cy="3332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29111" y="5816647"/>
            <a:ext cx="4869592" cy="4036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Child and Family Outcomes</a:t>
            </a:r>
          </a:p>
        </p:txBody>
      </p:sp>
      <p:cxnSp>
        <p:nvCxnSpPr>
          <p:cNvPr id="12" name="Straight Connector 11"/>
          <p:cNvCxnSpPr>
            <a:stCxn id="4" idx="2"/>
          </p:cNvCxnSpPr>
          <p:nvPr/>
        </p:nvCxnSpPr>
        <p:spPr>
          <a:xfrm>
            <a:off x="7071326" y="1298285"/>
            <a:ext cx="17519" cy="604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3" idx="2"/>
            <a:endCxn id="28" idx="0"/>
          </p:cNvCxnSpPr>
          <p:nvPr/>
        </p:nvCxnSpPr>
        <p:spPr>
          <a:xfrm>
            <a:off x="7125039" y="2526928"/>
            <a:ext cx="4" cy="385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63828" y="718407"/>
            <a:ext cx="3444480" cy="5798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Dept of Human Services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77156" y="717490"/>
            <a:ext cx="1644523" cy="56366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Dept of Child and Family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39866" y="1902815"/>
            <a:ext cx="1327076" cy="6241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DCFS Regions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(3)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ea typeface="Calibri" panose="020F0502020204030204" pitchFamily="34" charset="0"/>
              <a:cs typeface="Century Gothic" panose="020B0502020202020204" pitchFamily="34" charset="0"/>
            </a:endParaRPr>
          </a:p>
        </p:txBody>
      </p:sp>
      <p:cxnSp>
        <p:nvCxnSpPr>
          <p:cNvPr id="17" name="Straight Arrow Connector 16"/>
          <p:cNvCxnSpPr>
            <a:stCxn id="27" idx="2"/>
          </p:cNvCxnSpPr>
          <p:nvPr/>
        </p:nvCxnSpPr>
        <p:spPr>
          <a:xfrm flipH="1">
            <a:off x="7715696" y="4321790"/>
            <a:ext cx="987708" cy="15083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2"/>
            <a:endCxn id="16" idx="0"/>
          </p:cNvCxnSpPr>
          <p:nvPr/>
        </p:nvCxnSpPr>
        <p:spPr>
          <a:xfrm>
            <a:off x="8699418" y="1281151"/>
            <a:ext cx="3986" cy="6216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0223" y="1889132"/>
            <a:ext cx="1637822" cy="6366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Offices of Education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(35 + 3  ISCs)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55193" y="1882403"/>
            <a:ext cx="1033842" cy="6427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DHS Regions (5)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89481" y="1667119"/>
            <a:ext cx="1305903" cy="8460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and Family Connections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(25)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63827" y="1884652"/>
            <a:ext cx="867564" cy="64689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CCR&amp;Rs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(16)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26547" y="1902815"/>
            <a:ext cx="1396983" cy="6241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IDPH Regions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(7)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89481" y="2893782"/>
            <a:ext cx="1305903" cy="7916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Local Programs:</a:t>
            </a:r>
          </a:p>
          <a:p>
            <a:pPr marL="60324" indent="-60324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Developmental professionals and services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55193" y="2912668"/>
            <a:ext cx="1033842" cy="221296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Local Offices &amp; Programs: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Case Managemt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Assistance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SNAP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TANF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WIC</a:t>
            </a:r>
          </a:p>
          <a:p>
            <a:pPr marL="120648" indent="-120648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Various DHS- funded services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3225" y="2889165"/>
            <a:ext cx="868150" cy="12960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Local Programs: </a:t>
            </a:r>
          </a:p>
          <a:p>
            <a:pPr marL="60324" indent="-60324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care</a:t>
            </a:r>
          </a:p>
          <a:p>
            <a:pPr marL="60324" indent="-60324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Care Assistance Program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39866" y="2889168"/>
            <a:ext cx="1327076" cy="14326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Local Programs:</a:t>
            </a:r>
          </a:p>
          <a:p>
            <a:pPr marL="60324" indent="-60324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care licensing</a:t>
            </a:r>
          </a:p>
          <a:p>
            <a:pPr marL="60324" indent="-60324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Child Protective Services</a:t>
            </a:r>
          </a:p>
          <a:p>
            <a:pPr marL="60324" indent="-60324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Early Childhood Project</a:t>
            </a:r>
          </a:p>
          <a:p>
            <a:pPr marL="60324" indent="-60324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School Readiness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26551" y="2912669"/>
            <a:ext cx="1396984" cy="23798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100" u="sng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Health Depts and Local Programs: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Children with Spec Health Care Needs 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Family Planning 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Genetics/Newborn Metabolic Screening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Immunizations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 Program 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Newborn Hearing Screening</a:t>
            </a:r>
          </a:p>
          <a:p>
            <a:pPr marL="60324" indent="-60324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Subsequent Pregnancy Project </a:t>
            </a:r>
          </a:p>
          <a:p>
            <a:pPr>
              <a:buFont typeface="Arial" pitchFamily="34" charset="0"/>
              <a:buChar char="•"/>
              <a:defRPr/>
            </a:pPr>
            <a:endParaRPr lang="en-US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</p:cNvCxnSpPr>
          <p:nvPr/>
        </p:nvCxnSpPr>
        <p:spPr>
          <a:xfrm>
            <a:off x="3097300" y="4185199"/>
            <a:ext cx="592181" cy="15985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2"/>
          </p:cNvCxnSpPr>
          <p:nvPr/>
        </p:nvCxnSpPr>
        <p:spPr>
          <a:xfrm>
            <a:off x="5672114" y="5125629"/>
            <a:ext cx="12962" cy="6581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>
            <a:off x="7125043" y="5292553"/>
            <a:ext cx="17514" cy="5240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2"/>
          </p:cNvCxnSpPr>
          <p:nvPr/>
        </p:nvCxnSpPr>
        <p:spPr>
          <a:xfrm>
            <a:off x="1642016" y="3715427"/>
            <a:ext cx="1021211" cy="21012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9" idx="2"/>
            <a:endCxn id="8" idx="0"/>
          </p:cNvCxnSpPr>
          <p:nvPr/>
        </p:nvCxnSpPr>
        <p:spPr>
          <a:xfrm>
            <a:off x="1639134" y="2525772"/>
            <a:ext cx="2882" cy="3961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0" idx="2"/>
            <a:endCxn id="25" idx="0"/>
          </p:cNvCxnSpPr>
          <p:nvPr/>
        </p:nvCxnSpPr>
        <p:spPr>
          <a:xfrm>
            <a:off x="5672114" y="2525199"/>
            <a:ext cx="0" cy="3874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2"/>
            <a:endCxn id="24" idx="0"/>
          </p:cNvCxnSpPr>
          <p:nvPr/>
        </p:nvCxnSpPr>
        <p:spPr>
          <a:xfrm>
            <a:off x="4342433" y="2513150"/>
            <a:ext cx="0" cy="3806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2"/>
            <a:endCxn id="26" idx="0"/>
          </p:cNvCxnSpPr>
          <p:nvPr/>
        </p:nvCxnSpPr>
        <p:spPr>
          <a:xfrm flipH="1">
            <a:off x="3097300" y="2531548"/>
            <a:ext cx="309" cy="357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6" idx="2"/>
            <a:endCxn id="27" idx="0"/>
          </p:cNvCxnSpPr>
          <p:nvPr/>
        </p:nvCxnSpPr>
        <p:spPr>
          <a:xfrm>
            <a:off x="8703404" y="2526928"/>
            <a:ext cx="0" cy="362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20224" y="3421763"/>
            <a:ext cx="8370075" cy="1557708"/>
          </a:xfrm>
          <a:prstGeom prst="ellipse">
            <a:avLst/>
          </a:prstGeom>
          <a:noFill/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44456" y="4451690"/>
            <a:ext cx="296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community collaborations work across sectors</a:t>
            </a:r>
          </a:p>
        </p:txBody>
      </p:sp>
      <p:cxnSp>
        <p:nvCxnSpPr>
          <p:cNvPr id="40" name="Elbow Connector 39"/>
          <p:cNvCxnSpPr>
            <a:stCxn id="20" idx="0"/>
            <a:endCxn id="22" idx="0"/>
          </p:cNvCxnSpPr>
          <p:nvPr/>
        </p:nvCxnSpPr>
        <p:spPr>
          <a:xfrm rot="16200000" flipH="1" flipV="1">
            <a:off x="4383737" y="596274"/>
            <a:ext cx="2249" cy="2574505"/>
          </a:xfrm>
          <a:prstGeom prst="bentConnector3">
            <a:avLst>
              <a:gd name="adj1" fmla="val -101645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51612" y="6407125"/>
            <a:ext cx="5362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Governor’s Office of Early Childhood Development (OECD), 2016.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39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H="1">
            <a:off x="2597765" y="2073195"/>
            <a:ext cx="10604" cy="29541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62100" y="270397"/>
            <a:ext cx="9067800" cy="304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dirty="0">
                <a:solidFill>
                  <a:srgbClr val="00B0F0"/>
                </a:solidFill>
                <a:latin typeface="+mj-lt"/>
              </a:rPr>
              <a:t>Birth to Five Programs and Funding Streams are Complex</a:t>
            </a:r>
            <a:r>
              <a:rPr 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98362" y="1929051"/>
            <a:ext cx="1219201" cy="761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IL State Board of 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07333" y="3043522"/>
            <a:ext cx="1401261" cy="20731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Early Childhood Block Grant (Preschool for All &amp; Prevention Initiative) </a:t>
            </a:r>
          </a:p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FF0000"/>
                </a:solidFill>
              </a:rPr>
              <a:t>Preschool Development Grant</a:t>
            </a:r>
          </a:p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FF0000"/>
                </a:solidFill>
              </a:rPr>
              <a:t>Title I</a:t>
            </a:r>
          </a:p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FF0000"/>
                </a:solidFill>
              </a:rPr>
              <a:t>CACFP/School lunch (USDA)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9526" y="2251600"/>
            <a:ext cx="1580162" cy="2630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Children with Special Health Care Needs 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FF0000"/>
                </a:solidFill>
              </a:rPr>
              <a:t>Family Planning/ Title X Family Planning 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</a:rPr>
              <a:t>Genetics/Newborn Metabolic Screening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0070C0"/>
                </a:solidFill>
              </a:rPr>
              <a:t>Immunizations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Lead Program 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FF0000"/>
                </a:solidFill>
              </a:rPr>
              <a:t>Newborn Hearing Screening</a:t>
            </a:r>
          </a:p>
          <a:p>
            <a:pPr marL="91440" indent="-91440">
              <a:buFont typeface="Arial" pitchFamily="34" charset="0"/>
              <a:buChar char="•"/>
              <a:defRPr/>
            </a:pPr>
            <a:r>
              <a:rPr lang="en-US" sz="11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Subsequent Pregnancy Project </a:t>
            </a:r>
            <a:endParaRPr lang="en-US" sz="1200" b="1" dirty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400" b="1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>
            <a:stCxn id="8" idx="0"/>
            <a:endCxn id="7" idx="2"/>
          </p:cNvCxnSpPr>
          <p:nvPr/>
        </p:nvCxnSpPr>
        <p:spPr>
          <a:xfrm flipH="1" flipV="1">
            <a:off x="1507963" y="2691050"/>
            <a:ext cx="1" cy="352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51440" y="736700"/>
            <a:ext cx="1303380" cy="9266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US Department of 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6001" y="2272528"/>
            <a:ext cx="1262328" cy="81696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7030A0"/>
                </a:solidFill>
              </a:rPr>
              <a:t>All Kids</a:t>
            </a:r>
          </a:p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7030A0"/>
                </a:solidFill>
              </a:rPr>
              <a:t>Medicaid</a:t>
            </a:r>
          </a:p>
          <a:p>
            <a:pPr marL="91440" indent="-91440">
              <a:buFont typeface="Wingdings" panose="05000000000000000000" pitchFamily="2" charset="2"/>
              <a:buChar char="§"/>
              <a:defRPr/>
            </a:pPr>
            <a:r>
              <a:rPr lang="en-US" sz="1100" b="1" dirty="0">
                <a:solidFill>
                  <a:srgbClr val="7030A0"/>
                </a:solidFill>
              </a:rPr>
              <a:t>Moms and Babies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1" y="727597"/>
            <a:ext cx="7467598" cy="381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US Department of Health and Human Services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6079120" y="2137297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2"/>
          </p:cNvCxnSpPr>
          <p:nvPr/>
        </p:nvCxnSpPr>
        <p:spPr>
          <a:xfrm>
            <a:off x="6096000" y="1108597"/>
            <a:ext cx="21220" cy="1825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32" idx="0"/>
          </p:cNvCxnSpPr>
          <p:nvPr/>
        </p:nvCxnSpPr>
        <p:spPr>
          <a:xfrm flipH="1">
            <a:off x="7830633" y="1109756"/>
            <a:ext cx="1" cy="1893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22" idx="1"/>
          </p:cNvCxnSpPr>
          <p:nvPr/>
        </p:nvCxnSpPr>
        <p:spPr>
          <a:xfrm>
            <a:off x="1507964" y="5116666"/>
            <a:ext cx="2518196" cy="10698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2"/>
          </p:cNvCxnSpPr>
          <p:nvPr/>
        </p:nvCxnSpPr>
        <p:spPr>
          <a:xfrm flipH="1">
            <a:off x="7354801" y="3089492"/>
            <a:ext cx="492364" cy="20481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4" idx="2"/>
          </p:cNvCxnSpPr>
          <p:nvPr/>
        </p:nvCxnSpPr>
        <p:spPr>
          <a:xfrm flipH="1">
            <a:off x="7589568" y="3513537"/>
            <a:ext cx="1932711" cy="26038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8" idx="2"/>
          </p:cNvCxnSpPr>
          <p:nvPr/>
        </p:nvCxnSpPr>
        <p:spPr>
          <a:xfrm>
            <a:off x="4055100" y="4899984"/>
            <a:ext cx="111743" cy="2899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91380" y="5137595"/>
            <a:ext cx="5009241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Schools and Community-Based Programs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26160" y="5999449"/>
            <a:ext cx="4139680" cy="3740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prstClr val="white"/>
                </a:solidFill>
              </a:rPr>
              <a:t>Children and Families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5940100" y="5695565"/>
            <a:ext cx="223415" cy="292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Arrow Connector 23"/>
          <p:cNvCxnSpPr>
            <a:stCxn id="9" idx="2"/>
          </p:cNvCxnSpPr>
          <p:nvPr/>
        </p:nvCxnSpPr>
        <p:spPr>
          <a:xfrm flipH="1">
            <a:off x="6193423" y="4882375"/>
            <a:ext cx="66184" cy="2899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2956" y="1291126"/>
            <a:ext cx="1245863" cy="7662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Head Start/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FF0000"/>
                </a:solidFill>
              </a:rPr>
              <a:t>Early Head Start  </a:t>
            </a:r>
          </a:p>
          <a:p>
            <a:pPr>
              <a:defRPr/>
            </a:pPr>
            <a:endParaRPr lang="en-US" sz="4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4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6" name="Group 61"/>
          <p:cNvGrpSpPr/>
          <p:nvPr/>
        </p:nvGrpSpPr>
        <p:grpSpPr>
          <a:xfrm>
            <a:off x="2837924" y="1136901"/>
            <a:ext cx="2444708" cy="3763083"/>
            <a:chOff x="1822492" y="1153691"/>
            <a:chExt cx="2444708" cy="3763083"/>
          </a:xfrm>
        </p:grpSpPr>
        <p:sp>
          <p:nvSpPr>
            <p:cNvPr id="27" name="Rectangle 26"/>
            <p:cNvSpPr/>
            <p:nvPr/>
          </p:nvSpPr>
          <p:spPr>
            <a:xfrm>
              <a:off x="2819400" y="1338048"/>
              <a:ext cx="1447800" cy="719352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IL Department of Human Services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22492" y="2286000"/>
              <a:ext cx="2434351" cy="263077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Child Care Assistance Program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Early Intervention 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Better Birth Outcomes</a:t>
              </a:r>
              <a:endParaRPr lang="en-US" sz="1051" b="1" dirty="0">
                <a:solidFill>
                  <a:srgbClr val="7030A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Family Case Management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Healthy Families</a:t>
              </a:r>
            </a:p>
            <a:p>
              <a:pPr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     Parents Too Soon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7030A0"/>
                  </a:solidFill>
                </a:rPr>
                <a:t>High Risk Infant Follow Up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FF0000"/>
                  </a:solidFill>
                </a:rPr>
                <a:t>MIECHV Program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FF0000"/>
                  </a:solidFill>
                </a:rPr>
                <a:t>Migrant and Seasonal Head Start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Perinatal Depression</a:t>
              </a:r>
              <a:endParaRPr lang="en-US" sz="1051" b="1" dirty="0">
                <a:solidFill>
                  <a:srgbClr val="FF0000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FF0000"/>
                  </a:solidFill>
                </a:rPr>
                <a:t>RTT-ELC</a:t>
              </a:r>
              <a:endParaRPr lang="en-US" sz="1051" b="1" dirty="0">
                <a:solidFill>
                  <a:srgbClr val="2F5897">
                    <a:lumMod val="60000"/>
                    <a:lumOff val="40000"/>
                  </a:srgbClr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Refugee and Immigrant Services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FF0000"/>
                  </a:solidFill>
                </a:rPr>
                <a:t>SNAP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TANF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2F5897">
                      <a:lumMod val="60000"/>
                      <a:lumOff val="40000"/>
                    </a:srgbClr>
                  </a:solidFill>
                </a:rPr>
                <a:t>Teen Parent Services</a:t>
              </a:r>
            </a:p>
            <a:p>
              <a:pPr marL="171450" indent="-171450">
                <a:buFont typeface="Wingdings" panose="05000000000000000000" pitchFamily="2" charset="2"/>
                <a:buChar char="§"/>
                <a:defRPr/>
              </a:pPr>
              <a:r>
                <a:rPr lang="en-US" sz="1051" b="1" dirty="0">
                  <a:solidFill>
                    <a:srgbClr val="FF0000"/>
                  </a:solidFill>
                </a:rPr>
                <a:t>WIC (USDA funded)</a:t>
              </a:r>
            </a:p>
            <a:p>
              <a:pPr>
                <a:defRPr/>
              </a:pPr>
              <a:endParaRPr lang="en-US" sz="1200" b="1" dirty="0">
                <a:solidFill>
                  <a:srgbClr val="2F5897">
                    <a:lumMod val="60000"/>
                    <a:lumOff val="40000"/>
                  </a:srgbClr>
                </a:solidFill>
              </a:endParaRPr>
            </a:p>
            <a:p>
              <a:pPr>
                <a:defRPr/>
              </a:pPr>
              <a:endParaRPr lang="en-US" sz="12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3390900" y="21717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27" idx="0"/>
            </p:cNvCxnSpPr>
            <p:nvPr/>
          </p:nvCxnSpPr>
          <p:spPr>
            <a:xfrm>
              <a:off x="3543300" y="1153691"/>
              <a:ext cx="0" cy="184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5469520" y="1308632"/>
            <a:ext cx="1580168" cy="7284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IL Department of Public Health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182929" y="1299100"/>
            <a:ext cx="1295400" cy="72844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IL Healthcare and Family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706572" y="1260997"/>
            <a:ext cx="1630101" cy="8116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IL Department of Child and Family Services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07885" y="2218052"/>
            <a:ext cx="1628788" cy="129548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91440" indent="-91440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7030A0"/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Child Protective Services</a:t>
            </a:r>
          </a:p>
          <a:p>
            <a:pPr marL="91440" indent="-91440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7030A0"/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Early Childhood Project</a:t>
            </a:r>
          </a:p>
          <a:p>
            <a:pPr marL="91440" indent="-91440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7030A0"/>
                </a:solidFill>
              </a:rPr>
              <a:t>Licensing</a:t>
            </a:r>
          </a:p>
          <a:p>
            <a:pPr marL="91440" indent="-91440">
              <a:buFont typeface="Wingdings" panose="05000000000000000000" pitchFamily="2" charset="2"/>
              <a:buChar char="§"/>
            </a:pPr>
            <a:r>
              <a:rPr lang="en-US" sz="1100" b="1" dirty="0">
                <a:solidFill>
                  <a:srgbClr val="7030A0"/>
                </a:solidFill>
              </a:rPr>
              <a:t>Office of School Readiness</a:t>
            </a:r>
          </a:p>
        </p:txBody>
      </p:sp>
      <p:cxnSp>
        <p:nvCxnSpPr>
          <p:cNvPr id="35" name="Straight Connector 34"/>
          <p:cNvCxnSpPr>
            <a:stCxn id="33" idx="2"/>
            <a:endCxn id="34" idx="0"/>
          </p:cNvCxnSpPr>
          <p:nvPr/>
        </p:nvCxnSpPr>
        <p:spPr>
          <a:xfrm>
            <a:off x="9521623" y="2072632"/>
            <a:ext cx="656" cy="1454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0"/>
            <a:endCxn id="11" idx="2"/>
          </p:cNvCxnSpPr>
          <p:nvPr/>
        </p:nvCxnSpPr>
        <p:spPr>
          <a:xfrm flipH="1" flipV="1">
            <a:off x="1503130" y="1663325"/>
            <a:ext cx="4833" cy="2657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2" idx="2"/>
            <a:endCxn id="12" idx="0"/>
          </p:cNvCxnSpPr>
          <p:nvPr/>
        </p:nvCxnSpPr>
        <p:spPr>
          <a:xfrm>
            <a:off x="7830629" y="2027549"/>
            <a:ext cx="16536" cy="2449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3" idx="0"/>
          </p:cNvCxnSpPr>
          <p:nvPr/>
        </p:nvCxnSpPr>
        <p:spPr>
          <a:xfrm>
            <a:off x="9521622" y="1136518"/>
            <a:ext cx="1" cy="124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5" idx="0"/>
          </p:cNvCxnSpPr>
          <p:nvPr/>
        </p:nvCxnSpPr>
        <p:spPr>
          <a:xfrm>
            <a:off x="3055887" y="1131310"/>
            <a:ext cx="1" cy="1598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705" y="5543555"/>
            <a:ext cx="1825394" cy="114768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LEGEND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Federal Funds</a:t>
            </a:r>
          </a:p>
          <a:p>
            <a:pPr>
              <a:defRPr/>
            </a:pPr>
            <a:r>
              <a:rPr lang="en-US" b="1" dirty="0">
                <a:solidFill>
                  <a:srgbClr val="2F5897">
                    <a:lumMod val="60000"/>
                    <a:lumOff val="40000"/>
                  </a:srgbClr>
                </a:solidFill>
              </a:rPr>
              <a:t>State Funds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Blended Funds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503508" y="5788969"/>
            <a:ext cx="24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slide was adapted by OECD from materials developed by consultants Jeanna Capito and Karen Yarbrough.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675050" y="6041362"/>
            <a:ext cx="5299895" cy="365125"/>
          </a:xfrm>
        </p:spPr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2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972929"/>
            <a:ext cx="7520368" cy="3056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Birth-3</a:t>
            </a:r>
            <a:r>
              <a:rPr lang="en-US" sz="2800" i="1" baseline="30000" dirty="0"/>
              <a:t>rd</a:t>
            </a:r>
            <a:r>
              <a:rPr lang="en-US" sz="2800" i="1" dirty="0"/>
              <a:t> Grade Supports and Resources</a:t>
            </a:r>
          </a:p>
          <a:p>
            <a:pPr marL="0" indent="0" algn="ctr">
              <a:buNone/>
            </a:pPr>
            <a:endParaRPr lang="en-US" sz="2800" i="1" dirty="0"/>
          </a:p>
          <a:p>
            <a:pPr lvl="1"/>
            <a:r>
              <a:rPr lang="en-US" sz="2000" i="1" dirty="0"/>
              <a:t>2-1-1 Access to Social Service Resources in all counties </a:t>
            </a:r>
          </a:p>
          <a:p>
            <a:pPr lvl="1"/>
            <a:r>
              <a:rPr lang="en-US" sz="2000" i="1" dirty="0"/>
              <a:t>Early Childhood Absenteeism Initiative across the state</a:t>
            </a:r>
          </a:p>
          <a:p>
            <a:pPr lvl="1"/>
            <a:r>
              <a:rPr lang="en-US" sz="2000" i="1" dirty="0"/>
              <a:t>Community Systems Development with DeKalb County</a:t>
            </a:r>
          </a:p>
          <a:p>
            <a:pPr lvl="1"/>
            <a:r>
              <a:rPr lang="en-US" sz="2000" i="1" dirty="0"/>
              <a:t>BLOCK Fest® to develop early math and science skills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396948"/>
            <a:ext cx="8596668" cy="1320800"/>
          </a:xfrm>
        </p:spPr>
        <p:txBody>
          <a:bodyPr>
            <a:normAutofit/>
          </a:bodyPr>
          <a:lstStyle/>
          <a:p>
            <a:r>
              <a:rPr lang="en-US" b="1" dirty="0"/>
              <a:t>Early Childhood: Shared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7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5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iusteamworks.com/wp-content/uploads/2016/09/B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48" y="2107424"/>
            <a:ext cx="5921361" cy="39506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iusteamworks.com/wp-content/uploads/2016/09/blockfest-logo-croppe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45" y="505427"/>
            <a:ext cx="5989683" cy="14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7736" y="2979297"/>
            <a:ext cx="227536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en-US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Coming to SVCC on February 18th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3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576" y="609600"/>
            <a:ext cx="8596668" cy="1320800"/>
          </a:xfrm>
        </p:spPr>
        <p:txBody>
          <a:bodyPr/>
          <a:lstStyle/>
          <a:p>
            <a:r>
              <a:rPr lang="en-US" b="1" dirty="0"/>
              <a:t>Our Vision: Regional Collaboration to Raise Educational Attainment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Illinois P-20 Council’s </a:t>
            </a:r>
            <a:r>
              <a:rPr lang="en-US" sz="2400" dirty="0"/>
              <a:t>goal is </a:t>
            </a:r>
            <a:r>
              <a:rPr lang="en-US" sz="2400" b="1" dirty="0"/>
              <a:t>to increase the proportion of adults in Illinois with high-quality degrees and credentials to 60% by the year 2025.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i="1" dirty="0"/>
              <a:t>Northern Illinois Regional P-20 Network </a:t>
            </a:r>
            <a:r>
              <a:rPr lang="en-US" sz="2400" b="1" dirty="0"/>
              <a:t>collaborates to increase college and career success for our students through regional action toward the 60 x 2025 goal.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http://niu.edu/p20network</a:t>
            </a:r>
          </a:p>
        </p:txBody>
      </p:sp>
    </p:spTree>
    <p:extLst>
      <p:ext uri="{BB962C8B-B14F-4D97-AF65-F5344CB8AC3E}">
        <p14:creationId xmlns:p14="http://schemas.microsoft.com/office/powerpoint/2010/main" val="1969244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977656"/>
            <a:ext cx="8850390" cy="3948582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b="1" dirty="0"/>
              <a:t>Shared problems from 3</a:t>
            </a:r>
            <a:r>
              <a:rPr lang="en-US" sz="2400" b="1" baseline="30000" dirty="0"/>
              <a:t>rd</a:t>
            </a:r>
            <a:r>
              <a:rPr lang="en-US" sz="2400" b="1" dirty="0"/>
              <a:t> Grade-12</a:t>
            </a:r>
            <a:r>
              <a:rPr lang="en-US" sz="2400" b="1" baseline="30000" dirty="0"/>
              <a:t>th</a:t>
            </a:r>
            <a:r>
              <a:rPr lang="en-US" sz="2400" b="1" dirty="0"/>
              <a:t> Grade</a:t>
            </a:r>
          </a:p>
          <a:p>
            <a:pPr lvl="1"/>
            <a:r>
              <a:rPr lang="en-US" sz="2000" dirty="0"/>
              <a:t>Only 35% of our 3</a:t>
            </a:r>
            <a:r>
              <a:rPr lang="en-US" sz="2000" baseline="30000" dirty="0"/>
              <a:t>rd</a:t>
            </a:r>
            <a:r>
              <a:rPr lang="en-US" sz="2000" dirty="0"/>
              <a:t> graders are reading on grade level. </a:t>
            </a:r>
          </a:p>
          <a:p>
            <a:pPr lvl="1"/>
            <a:r>
              <a:rPr lang="en-US" sz="2000" dirty="0"/>
              <a:t>Only 28% of our 8</a:t>
            </a:r>
            <a:r>
              <a:rPr lang="en-US" sz="2000" baseline="30000" dirty="0"/>
              <a:t>th</a:t>
            </a:r>
            <a:r>
              <a:rPr lang="en-US" sz="2000" dirty="0"/>
              <a:t> graders have passed Algebra I.</a:t>
            </a:r>
          </a:p>
          <a:p>
            <a:pPr lvl="1"/>
            <a:r>
              <a:rPr lang="en-US" sz="2000" dirty="0"/>
              <a:t>Only 86% of our seniors are graduating.</a:t>
            </a:r>
          </a:p>
          <a:p>
            <a:pPr lvl="1"/>
            <a:r>
              <a:rPr lang="en-US" sz="2000" dirty="0"/>
              <a:t>49% of the new graduates enrolling in community college need remedial classes.</a:t>
            </a:r>
          </a:p>
          <a:p>
            <a:pPr lvl="1"/>
            <a:r>
              <a:rPr lang="en-US" sz="2000" dirty="0"/>
              <a:t>Nationally, fewer than 15% of the students placed in developmental classes earn degrees.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80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Regional P-20 Network Focus:</a:t>
            </a:r>
            <a:br>
              <a:rPr lang="en-US" b="1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to 12</a:t>
            </a:r>
            <a:r>
              <a:rPr lang="en-US" b="1" baseline="30000" dirty="0"/>
              <a:t>th</a:t>
            </a:r>
            <a:r>
              <a:rPr lang="en-US" b="1" dirty="0"/>
              <a:t> Grade, Where Success Grows</a:t>
            </a:r>
            <a:endParaRPr lang="en-US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09993" y="5095241"/>
            <a:ext cx="4465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Deep inequities exist within our system</a:t>
            </a:r>
            <a:r>
              <a:rPr lang="en-US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0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Shared Solution: Career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4272"/>
            <a:ext cx="8596668" cy="315531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2800" i="1" dirty="0"/>
              <a:t>Model Career Pathway Documents </a:t>
            </a:r>
          </a:p>
          <a:p>
            <a:pPr marL="0" lvl="1" indent="0" algn="ctr">
              <a:buNone/>
            </a:pPr>
            <a:endParaRPr lang="en-US" sz="2800" i="1" dirty="0"/>
          </a:p>
          <a:p>
            <a:pPr lvl="2"/>
            <a:r>
              <a:rPr lang="en-US" sz="2000" dirty="0"/>
              <a:t>Career-oriented information and inspiration</a:t>
            </a:r>
          </a:p>
          <a:p>
            <a:pPr lvl="2"/>
            <a:r>
              <a:rPr lang="en-US" sz="2000" dirty="0"/>
              <a:t>College-bound academic expectations for all</a:t>
            </a:r>
          </a:p>
          <a:p>
            <a:pPr lvl="2"/>
            <a:r>
              <a:rPr lang="en-US" sz="2000" dirty="0"/>
              <a:t>Highlight emerging and in-demand careers</a:t>
            </a:r>
          </a:p>
          <a:p>
            <a:pPr lvl="2"/>
            <a:r>
              <a:rPr lang="en-US" sz="2000" dirty="0"/>
              <a:t>Emphasis on work-based learning</a:t>
            </a:r>
          </a:p>
          <a:p>
            <a:pPr lvl="2"/>
            <a:r>
              <a:rPr lang="en-US" sz="2000" dirty="0"/>
              <a:t>Highlight local employers and local economic development priorities</a:t>
            </a:r>
          </a:p>
          <a:p>
            <a:pPr marL="0" lvl="1" indent="0">
              <a:buNone/>
            </a:pPr>
            <a:endParaRPr lang="en-US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726" y="543381"/>
            <a:ext cx="4262504" cy="5377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8" y="543381"/>
            <a:ext cx="4319908" cy="549860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0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6108"/>
            <a:ext cx="8838806" cy="388077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i="1" dirty="0"/>
              <a:t>Alternatives to Developmental Ed Courses</a:t>
            </a:r>
          </a:p>
          <a:p>
            <a:pPr marL="114300" indent="0" algn="ctr">
              <a:buNone/>
            </a:pPr>
            <a:endParaRPr lang="en-US" sz="2800" i="1" dirty="0"/>
          </a:p>
          <a:p>
            <a:pPr marL="800100" lvl="1"/>
            <a:r>
              <a:rPr lang="en-US" sz="2000" dirty="0"/>
              <a:t>Transitional Math Courses for HS seniors who are NOT ready for college course work</a:t>
            </a:r>
          </a:p>
          <a:p>
            <a:pPr marL="800100" lvl="1"/>
            <a:r>
              <a:rPr lang="en-US" sz="2000" dirty="0"/>
              <a:t>Placement decisions based on more than one assessment</a:t>
            </a:r>
          </a:p>
          <a:p>
            <a:pPr marL="800100" lvl="1"/>
            <a:r>
              <a:rPr lang="en-US" sz="2000" dirty="0"/>
              <a:t>Co-requisite classes taught during the same semester as credit-bearing courses at post-secondary level</a:t>
            </a:r>
          </a:p>
          <a:p>
            <a:pPr lvl="1"/>
            <a:r>
              <a:rPr lang="en-US" sz="2000" dirty="0"/>
              <a:t>Increased articulation between high school staff and higher education faculty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735"/>
          </a:xfrm>
        </p:spPr>
        <p:txBody>
          <a:bodyPr>
            <a:normAutofit/>
          </a:bodyPr>
          <a:lstStyle/>
          <a:p>
            <a:r>
              <a:rPr lang="en-US" b="1" dirty="0"/>
              <a:t>Shared Solution: Reduce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7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5395"/>
            <a:ext cx="8596668" cy="4986670"/>
          </a:xfrm>
        </p:spPr>
        <p:txBody>
          <a:bodyPr>
            <a:normAutofit fontScale="92500" lnSpcReduction="20000"/>
          </a:bodyPr>
          <a:lstStyle/>
          <a:p>
            <a:pPr marL="0" lvl="1" indent="0" algn="ctr">
              <a:buNone/>
            </a:pPr>
            <a:r>
              <a:rPr lang="en-US" sz="3000" i="1" dirty="0"/>
              <a:t>Graduating from high school with at least </a:t>
            </a:r>
          </a:p>
          <a:p>
            <a:pPr marL="0" lvl="1" indent="0" algn="ctr">
              <a:buNone/>
            </a:pPr>
            <a:r>
              <a:rPr lang="en-US" sz="3000" i="1" dirty="0"/>
              <a:t>9 postsecondary credits</a:t>
            </a:r>
          </a:p>
          <a:p>
            <a:pPr marL="0" lvl="1" indent="0" algn="ctr">
              <a:buNone/>
            </a:pPr>
            <a:endParaRPr lang="en-US" sz="2200" i="1" dirty="0"/>
          </a:p>
          <a:p>
            <a:pPr marL="742950" lvl="2" indent="-342900"/>
            <a:r>
              <a:rPr lang="en-US" sz="2200" dirty="0"/>
              <a:t>Ensure all high schools have dual credit, Advanced Placement, or International Baccalaureate options.</a:t>
            </a:r>
          </a:p>
          <a:p>
            <a:pPr marL="742950" lvl="2" indent="-342900"/>
            <a:r>
              <a:rPr lang="en-US" sz="2200" dirty="0"/>
              <a:t>Assist high school teachers in becoming qualified to teach dual credit</a:t>
            </a:r>
          </a:p>
          <a:p>
            <a:pPr marL="742950" lvl="2" indent="-342900"/>
            <a:r>
              <a:rPr lang="en-US" sz="2200" dirty="0"/>
              <a:t>Promote early college programs in high school to improve preparation for post-secondary and save money for families</a:t>
            </a:r>
          </a:p>
          <a:p>
            <a:pPr marL="1200150" lvl="3" indent="-342900"/>
            <a:r>
              <a:rPr lang="en-US" sz="2200" dirty="0"/>
              <a:t>dual enrollment </a:t>
            </a:r>
          </a:p>
          <a:p>
            <a:pPr marL="1200150" lvl="3" indent="-342900"/>
            <a:r>
              <a:rPr lang="en-US" sz="2200" dirty="0"/>
              <a:t>dual degrees</a:t>
            </a:r>
          </a:p>
          <a:p>
            <a:pPr marL="1200150" lvl="3" indent="-342900"/>
            <a:r>
              <a:rPr lang="en-US" sz="2200" dirty="0"/>
              <a:t>general education certificates</a:t>
            </a:r>
          </a:p>
          <a:p>
            <a:pPr marL="400050" lvl="2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5795"/>
          </a:xfrm>
        </p:spPr>
        <p:txBody>
          <a:bodyPr>
            <a:normAutofit/>
          </a:bodyPr>
          <a:lstStyle/>
          <a:p>
            <a:r>
              <a:rPr lang="en-US" b="1" dirty="0"/>
              <a:t>Shared Solution: Early College Options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577619"/>
              </p:ext>
            </p:extLst>
          </p:nvPr>
        </p:nvGraphicFramePr>
        <p:xfrm>
          <a:off x="548463" y="588496"/>
          <a:ext cx="7117611" cy="549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Acrobat Document" r:id="rId3" imgW="7543800" imgH="5829300" progId="AcroExch.Document.7">
                  <p:embed/>
                </p:oleObj>
              </mc:Choice>
              <mc:Fallback>
                <p:oleObj name="Acrobat Document" r:id="rId3" imgW="7543800" imgH="58293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463" y="588496"/>
                        <a:ext cx="7117611" cy="5499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3423" y="2275367"/>
            <a:ext cx="2679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College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Industry Credential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 Ed Certificate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Degree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3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221578" cy="740735"/>
          </a:xfrm>
        </p:spPr>
        <p:txBody>
          <a:bodyPr>
            <a:normAutofit/>
          </a:bodyPr>
          <a:lstStyle/>
          <a:p>
            <a:r>
              <a:rPr lang="en-US" b="1" dirty="0"/>
              <a:t>Shared Solution: Community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9945"/>
            <a:ext cx="8596668" cy="4361418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2800" i="1" dirty="0"/>
              <a:t>Support communities that emphasize college and career readiness from 3</a:t>
            </a:r>
            <a:r>
              <a:rPr lang="en-US" sz="2800" i="1" baseline="30000" dirty="0"/>
              <a:t>rd</a:t>
            </a:r>
            <a:r>
              <a:rPr lang="en-US" sz="2800" i="1" dirty="0"/>
              <a:t>-12</a:t>
            </a:r>
            <a:r>
              <a:rPr lang="en-US" sz="2800" i="1" baseline="30000" dirty="0"/>
              <a:t>th</a:t>
            </a:r>
            <a:r>
              <a:rPr lang="en-US" sz="2800" i="1" dirty="0"/>
              <a:t> grade</a:t>
            </a:r>
          </a:p>
          <a:p>
            <a:pPr marL="0" lvl="1" indent="0" algn="ctr">
              <a:buNone/>
            </a:pPr>
            <a:endParaRPr lang="en-US" sz="2800" i="1" dirty="0"/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i="1" dirty="0"/>
              <a:t>FAFSA Completion/College Going Crosswalk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i="1" dirty="0"/>
              <a:t>Author </a:t>
            </a:r>
            <a:r>
              <a:rPr lang="en-US" sz="2000" i="1" u="sng" dirty="0"/>
              <a:t>On </a:t>
            </a:r>
            <a:r>
              <a:rPr lang="en-US" sz="2000" i="1" u="sng" dirty="0" err="1"/>
              <a:t>PaCE</a:t>
            </a:r>
            <a:r>
              <a:rPr lang="en-US" sz="2000" i="1" u="sng" dirty="0"/>
              <a:t> to Thrive </a:t>
            </a:r>
            <a:r>
              <a:rPr lang="en-US" sz="2000" i="1" dirty="0"/>
              <a:t>- Community Guide to Building a College and Career Readiness Culture</a:t>
            </a:r>
          </a:p>
          <a:p>
            <a:pPr marL="857250" lvl="2" indent="-457200">
              <a:buFont typeface="Wingdings" panose="05000000000000000000" pitchFamily="2" charset="2"/>
              <a:buChar char="§"/>
            </a:pPr>
            <a:r>
              <a:rPr lang="en-US" sz="2000" i="1" dirty="0"/>
              <a:t>Launch Pilot Parent University – Hispanic Families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08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075" y="464810"/>
            <a:ext cx="6946211" cy="54992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FAFSA and College Enrollment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3356" r="3355" b="10739"/>
          <a:stretch/>
        </p:blipFill>
        <p:spPr bwMode="auto">
          <a:xfrm>
            <a:off x="264419" y="1141488"/>
            <a:ext cx="10414213" cy="471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1019" y="5984110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hlinkClick r:id="rId3"/>
              </a:rPr>
              <a:t>http://www.niu.edu/p20network/_pdfs/9.8.2016-meeting-materials/FAFSA-Crosswalk-with-College-Going-Rates-8.12.2016.pdf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9144" y="4651745"/>
            <a:ext cx="808075" cy="3296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870557" y="4651745"/>
            <a:ext cx="808075" cy="3296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49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302" y="429540"/>
            <a:ext cx="4328393" cy="54041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1692" y="2172344"/>
            <a:ext cx="4806696" cy="11556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Guide for Creating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College and Career Readiness throughout the Community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1692" y="3671980"/>
            <a:ext cx="63347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http://www.niu.edu/p20network/_pdfs/Community-Guide-Cultivating-Community-Focus-on-CCR.pdf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http://niu.edu/p20network</a:t>
            </a:r>
          </a:p>
        </p:txBody>
      </p:sp>
    </p:spTree>
    <p:extLst>
      <p:ext uri="{BB962C8B-B14F-4D97-AF65-F5344CB8AC3E}">
        <p14:creationId xmlns:p14="http://schemas.microsoft.com/office/powerpoint/2010/main" val="2045423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8365744"/>
              </p:ext>
            </p:extLst>
          </p:nvPr>
        </p:nvGraphicFramePr>
        <p:xfrm>
          <a:off x="1222743" y="1546881"/>
          <a:ext cx="4742121" cy="5058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7073650" imgH="7546133" progId="Word.Document.12">
                  <p:embed/>
                </p:oleObj>
              </mc:Choice>
              <mc:Fallback>
                <p:oleObj name="Document" r:id="rId3" imgW="7073650" imgH="75461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2743" y="1546881"/>
                        <a:ext cx="4742121" cy="5058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223" y="466635"/>
            <a:ext cx="3327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Gotham XNarrow Medium"/>
              </a:rPr>
              <a:t>Northern Illinois Regional P-20 Network announces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47" y="466635"/>
            <a:ext cx="5591175" cy="99123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84322" y="4714269"/>
            <a:ext cx="1799027" cy="365125"/>
          </a:xfrm>
        </p:spPr>
        <p:txBody>
          <a:bodyPr/>
          <a:lstStyle/>
          <a:p>
            <a:r>
              <a:rPr lang="en-US" dirty="0"/>
              <a:t>http://niu.edu/p20network</a:t>
            </a:r>
          </a:p>
        </p:txBody>
      </p:sp>
    </p:spTree>
    <p:extLst>
      <p:ext uri="{BB962C8B-B14F-4D97-AF65-F5344CB8AC3E}">
        <p14:creationId xmlns:p14="http://schemas.microsoft.com/office/powerpoint/2010/main" val="349580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9268"/>
          </a:xfrm>
        </p:spPr>
        <p:txBody>
          <a:bodyPr>
            <a:normAutofit/>
          </a:bodyPr>
          <a:lstStyle/>
          <a:p>
            <a:r>
              <a:rPr lang="en-US" sz="2700" b="1" dirty="0"/>
              <a:t>Degrees and Credentials as an Equity Issue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America’s Divided Recovery: College Haves and Have Nots</a:t>
            </a:r>
          </a:p>
          <a:p>
            <a:pPr lvl="1"/>
            <a:r>
              <a:rPr lang="en-US" sz="2400" dirty="0"/>
              <a:t>No recovery for workers with high school diplomas</a:t>
            </a:r>
          </a:p>
          <a:p>
            <a:pPr lvl="1"/>
            <a:r>
              <a:rPr lang="en-US" sz="2400" dirty="0"/>
              <a:t>99% of 11.6 million new jobs went to workers with </a:t>
            </a:r>
            <a:r>
              <a:rPr lang="en-US" sz="2400"/>
              <a:t>postsecondary degrees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1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Regional P-20 Network Focus: </a:t>
            </a:r>
            <a:br>
              <a:rPr lang="en-US" b="1" dirty="0"/>
            </a:br>
            <a:r>
              <a:rPr lang="en-US" b="1" dirty="0"/>
              <a:t>Adult Learners, Where Success Continues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03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Shared Problems for Adult Learners</a:t>
            </a:r>
          </a:p>
          <a:p>
            <a:pPr lvl="1"/>
            <a:r>
              <a:rPr lang="en-US" sz="2000" dirty="0"/>
              <a:t>1.6 million adult residents in northern Illinois have earned some college credit but not a bachelor’s degree. </a:t>
            </a:r>
          </a:p>
          <a:p>
            <a:pPr lvl="1"/>
            <a:r>
              <a:rPr lang="en-US" sz="2000" dirty="0"/>
              <a:t>Different higher ed policies and practices are needed to support returning adult learners.</a:t>
            </a:r>
          </a:p>
          <a:p>
            <a:pPr lvl="1"/>
            <a:r>
              <a:rPr lang="en-US" sz="2000" dirty="0"/>
              <a:t>Prior Learning Assessment is inconsistent across the region.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Credit for documented academic learning through assessment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Credit for employer- required certifications (Military, Industry Credentials)</a:t>
            </a:r>
          </a:p>
          <a:p>
            <a:pPr marL="457189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7685"/>
          </a:xfrm>
        </p:spPr>
        <p:txBody>
          <a:bodyPr>
            <a:normAutofit/>
          </a:bodyPr>
          <a:lstStyle/>
          <a:p>
            <a:r>
              <a:rPr lang="en-US" b="1" dirty="0"/>
              <a:t>Shared Solutions: Policies/Practices to Support Adult Learners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8466"/>
            <a:ext cx="8596668" cy="388077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800" i="1" dirty="0"/>
              <a:t>Tailor programs to the special needs of adult learners</a:t>
            </a:r>
          </a:p>
          <a:p>
            <a:pPr lvl="1"/>
            <a:r>
              <a:rPr lang="en-US" sz="2000" dirty="0"/>
              <a:t>Student services offered evenings and weekends</a:t>
            </a:r>
          </a:p>
          <a:p>
            <a:pPr lvl="1"/>
            <a:r>
              <a:rPr lang="en-US" sz="2000" dirty="0"/>
              <a:t>Courses offered with flexible times and locations</a:t>
            </a:r>
          </a:p>
          <a:p>
            <a:pPr lvl="1"/>
            <a:r>
              <a:rPr lang="en-US" sz="2000" dirty="0"/>
              <a:t>Nimble course schedules with accelerated course options</a:t>
            </a:r>
          </a:p>
          <a:p>
            <a:pPr lvl="1"/>
            <a:r>
              <a:rPr lang="en-US" sz="2000" dirty="0"/>
              <a:t>Online and other distance learning opportunities</a:t>
            </a:r>
          </a:p>
          <a:p>
            <a:pPr lvl="1"/>
            <a:r>
              <a:rPr lang="en-US" sz="2000" dirty="0"/>
              <a:t>Child care available</a:t>
            </a:r>
          </a:p>
          <a:p>
            <a:pPr lvl="1"/>
            <a:r>
              <a:rPr lang="en-US" sz="2000" dirty="0"/>
              <a:t>Financial aid for part-time learners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86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>
            <a:noAutofit/>
          </a:bodyPr>
          <a:lstStyle/>
          <a:p>
            <a:r>
              <a:rPr lang="en-US" b="1" dirty="0"/>
              <a:t>Shared Solutions: Credit for Prior Learning </a:t>
            </a:r>
            <a:r>
              <a:rPr lang="en-US" sz="3200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11405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/>
              <a:t>Students awarded credit for documented prior learning </a:t>
            </a:r>
          </a:p>
          <a:p>
            <a:pPr lvl="1"/>
            <a:r>
              <a:rPr lang="en-US" sz="2000" dirty="0"/>
              <a:t>Are more likely to graduate</a:t>
            </a:r>
          </a:p>
          <a:p>
            <a:pPr lvl="1"/>
            <a:r>
              <a:rPr lang="en-US" sz="2000" dirty="0"/>
              <a:t>Enroll in more courses</a:t>
            </a:r>
          </a:p>
          <a:p>
            <a:pPr lvl="1"/>
            <a:r>
              <a:rPr lang="en-US" sz="2000" dirty="0"/>
              <a:t>Earn higher grades</a:t>
            </a:r>
          </a:p>
          <a:p>
            <a:pPr lvl="1"/>
            <a:r>
              <a:rPr lang="en-US" sz="2000" dirty="0"/>
              <a:t>Complete degrees 2.5 times more often than traditional students</a:t>
            </a:r>
          </a:p>
          <a:p>
            <a:pPr lvl="1"/>
            <a:r>
              <a:rPr lang="en-US" sz="2000" dirty="0"/>
              <a:t>Minority degree completion 8 times higher than traditional minority students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318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i="1" dirty="0"/>
              <a:t>Solutions our P-20 Network is implementing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0" y="2373242"/>
            <a:ext cx="10571914" cy="3880773"/>
          </a:xfrm>
        </p:spPr>
        <p:txBody>
          <a:bodyPr/>
          <a:lstStyle/>
          <a:p>
            <a:pPr marL="0" indent="0">
              <a:buNone/>
            </a:pPr>
            <a:endParaRPr lang="en-US" sz="2400" b="1" i="1" dirty="0"/>
          </a:p>
          <a:p>
            <a:pPr lvl="2"/>
            <a:r>
              <a:rPr lang="en-US" sz="3600" dirty="0"/>
              <a:t>Vertical collaboration and communication</a:t>
            </a:r>
          </a:p>
          <a:p>
            <a:pPr lvl="2"/>
            <a:r>
              <a:rPr lang="en-US" sz="3600" dirty="0"/>
              <a:t>System-level tools and activities</a:t>
            </a:r>
          </a:p>
          <a:p>
            <a:pPr lvl="2"/>
            <a:r>
              <a:rPr lang="en-US" sz="3600" dirty="0"/>
              <a:t>Community-based action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03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898"/>
          </a:xfrm>
        </p:spPr>
        <p:txBody>
          <a:bodyPr>
            <a:normAutofit/>
          </a:bodyPr>
          <a:lstStyle/>
          <a:p>
            <a:r>
              <a:rPr lang="en-US" sz="4000" b="1" dirty="0"/>
              <a:t>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2278"/>
            <a:ext cx="8596668" cy="42966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“Every meeting I go to is full of bad news. What we are doing here is really positive. What a relief!”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High school superintendent                                                                  CEOs meeting, Regional P-20 Network</a:t>
            </a:r>
          </a:p>
          <a:p>
            <a:pPr marL="457200" lvl="1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/>
              <a:t>“The collaborative approach you are using is absolutely right. I feel very hopeful about your work.”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Tony Smith, Illinois State Superintendent                                               CEOs meeting, Regional P-20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83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29" y="558834"/>
            <a:ext cx="8596668" cy="709382"/>
          </a:xfrm>
        </p:spPr>
        <p:txBody>
          <a:bodyPr>
            <a:normAutofit/>
          </a:bodyPr>
          <a:lstStyle/>
          <a:p>
            <a:r>
              <a:rPr lang="en-US" sz="3600" b="1" dirty="0"/>
              <a:t>Questions ?</a:t>
            </a:r>
          </a:p>
        </p:txBody>
      </p:sp>
      <p:pic>
        <p:nvPicPr>
          <p:cNvPr id="307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7"/>
          <a:stretch/>
        </p:blipFill>
        <p:spPr bwMode="auto">
          <a:xfrm>
            <a:off x="3378477" y="1268216"/>
            <a:ext cx="7953375" cy="2747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4705" y="3607014"/>
            <a:ext cx="3940964" cy="23264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Doug Baker</a:t>
            </a:r>
            <a:br>
              <a:rPr lang="en-US" dirty="0"/>
            </a:br>
            <a:r>
              <a:rPr lang="en-US" dirty="0"/>
              <a:t>President</a:t>
            </a:r>
            <a:br>
              <a:rPr lang="en-US" dirty="0"/>
            </a:br>
            <a:r>
              <a:rPr lang="en-US" dirty="0"/>
              <a:t>Northern Illinois University</a:t>
            </a:r>
            <a:br>
              <a:rPr lang="en-US" dirty="0"/>
            </a:br>
            <a:r>
              <a:rPr lang="en-US" u="sng" dirty="0">
                <a:hlinkClick r:id="rId3"/>
              </a:rPr>
              <a:t>ddbaker@niu.edu</a:t>
            </a:r>
            <a:endParaRPr lang="en-US" u="sng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Amy Jo Clemens</a:t>
            </a:r>
          </a:p>
          <a:p>
            <a:pPr>
              <a:spcBef>
                <a:spcPts val="0"/>
              </a:spcBef>
            </a:pPr>
            <a:r>
              <a:rPr lang="en-US" dirty="0"/>
              <a:t>NIU P-20 Center</a:t>
            </a:r>
          </a:p>
          <a:p>
            <a:pPr>
              <a:spcBef>
                <a:spcPts val="0"/>
              </a:spcBef>
            </a:pPr>
            <a:r>
              <a:rPr lang="en-US" u="sng" dirty="0">
                <a:hlinkClick r:id="rId4"/>
              </a:rPr>
              <a:t>ajclemens@niu.edu</a:t>
            </a:r>
            <a:r>
              <a:rPr lang="en-US" u="sng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4525845" cy="365125"/>
          </a:xfrm>
        </p:spPr>
        <p:txBody>
          <a:bodyPr/>
          <a:lstStyle/>
          <a:p>
            <a:r>
              <a:rPr lang="en-US" sz="1100" dirty="0"/>
              <a:t>http://niu.edu/p20network</a:t>
            </a:r>
          </a:p>
        </p:txBody>
      </p:sp>
    </p:spTree>
    <p:extLst>
      <p:ext uri="{BB962C8B-B14F-4D97-AF65-F5344CB8AC3E}">
        <p14:creationId xmlns:p14="http://schemas.microsoft.com/office/powerpoint/2010/main" val="23820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cu_Es4CU7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801604"/>
            <a:ext cx="8229600" cy="46291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image of illinois with countie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image of illinois with coun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89" y="1015554"/>
            <a:ext cx="3197046" cy="5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4542" y="5568903"/>
            <a:ext cx="198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Lowest</a:t>
            </a:r>
          </a:p>
          <a:p>
            <a:r>
              <a:rPr lang="en-US" dirty="0"/>
              <a:t>Alexander 15.7%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808" y="1906012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Lee 28.6%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4104" y="229923"/>
            <a:ext cx="214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Stephenson 30.1%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5639" y="973286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DeKalb 43.1%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0935" y="1958660"/>
            <a:ext cx="198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Highest</a:t>
            </a:r>
          </a:p>
          <a:p>
            <a:r>
              <a:rPr lang="en-US" dirty="0"/>
              <a:t>DuPage 57.2%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9769" y="357163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Winnebago 31.6%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8788" y="566486"/>
            <a:ext cx="131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Ogle 32.8%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345" y="2454797"/>
            <a:ext cx="15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Bureau 28.7%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316" y="558253"/>
            <a:ext cx="183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JoDaviess</a:t>
            </a:r>
            <a:r>
              <a:rPr lang="en-US" dirty="0"/>
              <a:t> 33.5%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9587" y="1432989"/>
            <a:ext cx="1848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Whiteside 30.0%</a:t>
            </a:r>
          </a:p>
        </p:txBody>
      </p:sp>
      <p:cxnSp>
        <p:nvCxnSpPr>
          <p:cNvPr id="3" name="Straight Connector 2"/>
          <p:cNvCxnSpPr>
            <a:stCxn id="10" idx="1"/>
          </p:cNvCxnSpPr>
          <p:nvPr/>
        </p:nvCxnSpPr>
        <p:spPr>
          <a:xfrm flipH="1">
            <a:off x="4884587" y="1157952"/>
            <a:ext cx="1111052" cy="629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5440113" y="1672214"/>
            <a:ext cx="1032638" cy="62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H="1">
            <a:off x="4615662" y="747595"/>
            <a:ext cx="1506122" cy="478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453868" y="883037"/>
            <a:ext cx="1677" cy="57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</p:cNvCxnSpPr>
          <p:nvPr/>
        </p:nvCxnSpPr>
        <p:spPr>
          <a:xfrm>
            <a:off x="3357868" y="599255"/>
            <a:ext cx="754786" cy="656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2507595" y="764009"/>
            <a:ext cx="1257794" cy="364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16" idx="3"/>
          </p:cNvCxnSpPr>
          <p:nvPr/>
        </p:nvCxnSpPr>
        <p:spPr>
          <a:xfrm>
            <a:off x="3177640" y="1617655"/>
            <a:ext cx="802130" cy="128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2902688" y="1829155"/>
            <a:ext cx="1628771" cy="272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>
            <a:cxnSpLocks/>
            <a:stCxn id="14" idx="3"/>
          </p:cNvCxnSpPr>
          <p:nvPr/>
        </p:nvCxnSpPr>
        <p:spPr>
          <a:xfrm flipV="1">
            <a:off x="2528440" y="2088341"/>
            <a:ext cx="1756481" cy="55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>
            <a:cxnSpLocks/>
          </p:cNvCxnSpPr>
          <p:nvPr/>
        </p:nvCxnSpPr>
        <p:spPr>
          <a:xfrm>
            <a:off x="3578705" y="6039293"/>
            <a:ext cx="875163" cy="130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TextBox 1035"/>
          <p:cNvSpPr txBox="1"/>
          <p:nvPr/>
        </p:nvSpPr>
        <p:spPr>
          <a:xfrm>
            <a:off x="6096000" y="3362629"/>
            <a:ext cx="358261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Percent of Illinois Citizens with at least an Associates Degree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037" name="TextBox 1036"/>
          <p:cNvSpPr txBox="1"/>
          <p:nvPr/>
        </p:nvSpPr>
        <p:spPr>
          <a:xfrm>
            <a:off x="6485094" y="3962793"/>
            <a:ext cx="2247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Average 43.6%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06999" y="1001344"/>
            <a:ext cx="161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Carroll 26.7%</a:t>
            </a:r>
          </a:p>
        </p:txBody>
      </p:sp>
      <p:cxnSp>
        <p:nvCxnSpPr>
          <p:cNvPr id="1047" name="Straight Connector 1046"/>
          <p:cNvCxnSpPr/>
          <p:nvPr/>
        </p:nvCxnSpPr>
        <p:spPr>
          <a:xfrm>
            <a:off x="2781862" y="1157952"/>
            <a:ext cx="1168119" cy="275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Our P-20 Network Commitment: </a:t>
            </a:r>
            <a:br>
              <a:rPr lang="en-US" b="1" dirty="0"/>
            </a:br>
            <a:r>
              <a:rPr lang="en-US" b="1" dirty="0"/>
              <a:t>Shared Problems and Shared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93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i="1" dirty="0"/>
              <a:t>Problems our educational system is facing</a:t>
            </a:r>
          </a:p>
          <a:p>
            <a:pPr lvl="2"/>
            <a:r>
              <a:rPr lang="en-US" sz="1800" dirty="0"/>
              <a:t>Different expectations for students</a:t>
            </a:r>
          </a:p>
          <a:p>
            <a:pPr lvl="2"/>
            <a:r>
              <a:rPr lang="en-US" sz="1800" dirty="0"/>
              <a:t>Lack of consistency across institutions</a:t>
            </a:r>
          </a:p>
          <a:p>
            <a:pPr lvl="2"/>
            <a:r>
              <a:rPr lang="en-US" sz="1800" dirty="0"/>
              <a:t>Low completion of post-secondary programs</a:t>
            </a:r>
          </a:p>
          <a:p>
            <a:pPr lvl="2"/>
            <a:r>
              <a:rPr lang="en-US" sz="1800" dirty="0"/>
              <a:t>Shortage of skilled workers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i="1" dirty="0"/>
              <a:t>Solutions our P20 Network is implementing</a:t>
            </a:r>
          </a:p>
          <a:p>
            <a:pPr lvl="2"/>
            <a:r>
              <a:rPr lang="en-US" sz="1800" dirty="0"/>
              <a:t>Vertical collaboration and communication</a:t>
            </a:r>
          </a:p>
          <a:p>
            <a:pPr lvl="2"/>
            <a:r>
              <a:rPr lang="en-US" sz="1800" dirty="0"/>
              <a:t>System-level tools and activities</a:t>
            </a:r>
          </a:p>
          <a:p>
            <a:pPr lvl="2"/>
            <a:r>
              <a:rPr lang="en-US" sz="1800" dirty="0"/>
              <a:t>Community-based action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6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45 Participating Institutions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59529"/>
              </p:ext>
            </p:extLst>
          </p:nvPr>
        </p:nvGraphicFramePr>
        <p:xfrm>
          <a:off x="860611" y="1299882"/>
          <a:ext cx="5257800" cy="488957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7699">
                <a:tc>
                  <a:txBody>
                    <a:bodyPr/>
                    <a:lstStyle/>
                    <a:p>
                      <a:r>
                        <a:rPr lang="en-US" sz="1300" dirty="0"/>
                        <a:t>Community Colleges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School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r>
                        <a:rPr lang="en-US" sz="1300" dirty="0"/>
                        <a:t>College of DuPage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Naperville 203, DuPage ROE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r>
                        <a:rPr lang="en-US" sz="1300" dirty="0"/>
                        <a:t>College of Lake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r>
                        <a:rPr lang="en-US" sz="1300" dirty="0"/>
                        <a:t>Elgin</a:t>
                      </a:r>
                      <a:r>
                        <a:rPr lang="en-US" sz="1300" baseline="0" dirty="0"/>
                        <a:t> Community College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Elgin U-46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1300" dirty="0"/>
                        <a:t>Harper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Arlington Heights HS 214, Barrington HS 220, Palatine HS 211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Highland Community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Freeport 145,</a:t>
                      </a:r>
                      <a:r>
                        <a:rPr lang="en-US" sz="1300" baseline="0" dirty="0"/>
                        <a:t> ROE 8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1300" dirty="0"/>
                        <a:t>Illinois Valley Community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Seneca Township HS 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1300" dirty="0"/>
                        <a:t>Kishwaukee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DeKalb 428, Rochelle HS 212, Sycamore 427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r>
                        <a:rPr lang="en-US" sz="1300" dirty="0"/>
                        <a:t>McHenry</a:t>
                      </a:r>
                      <a:r>
                        <a:rPr lang="en-US" sz="1300" baseline="0" dirty="0"/>
                        <a:t> County College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Huntley 158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713">
                <a:tc>
                  <a:txBody>
                    <a:bodyPr/>
                    <a:lstStyle/>
                    <a:p>
                      <a:r>
                        <a:rPr lang="en-US" sz="1300" dirty="0"/>
                        <a:t>Rock Valley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Rockford 205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1300" dirty="0"/>
                        <a:t>Sauk</a:t>
                      </a:r>
                      <a:r>
                        <a:rPr lang="en-US" sz="1300" baseline="0" dirty="0"/>
                        <a:t> Valley Community College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River Bend 2, Rock Falls 301,</a:t>
                      </a:r>
                      <a:r>
                        <a:rPr lang="en-US" sz="1300" baseline="0" dirty="0"/>
                        <a:t> Sterling 5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7840">
                <a:tc>
                  <a:txBody>
                    <a:bodyPr/>
                    <a:lstStyle/>
                    <a:p>
                      <a:r>
                        <a:rPr lang="en-US" sz="1300" dirty="0"/>
                        <a:t>Waubonsee Community College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Hinckley-Big Rock 429</a:t>
                      </a:r>
                    </a:p>
                    <a:p>
                      <a:r>
                        <a:rPr lang="en-US" sz="1300" dirty="0" err="1"/>
                        <a:t>Kaneland</a:t>
                      </a:r>
                      <a:r>
                        <a:rPr lang="en-US" sz="1300" baseline="0" dirty="0"/>
                        <a:t> 302, West Aurora 129</a:t>
                      </a:r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01688" y="1194069"/>
            <a:ext cx="33478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Education Agencies and Organizations</a:t>
            </a:r>
          </a:p>
          <a:p>
            <a:pPr lvl="1"/>
            <a:r>
              <a:rPr lang="en-US" sz="1400" dirty="0"/>
              <a:t>IL Board of Higher Education</a:t>
            </a:r>
          </a:p>
          <a:p>
            <a:pPr lvl="1"/>
            <a:r>
              <a:rPr lang="en-US" sz="1400" dirty="0"/>
              <a:t>IL Community College Board</a:t>
            </a:r>
          </a:p>
          <a:p>
            <a:pPr lvl="1"/>
            <a:r>
              <a:rPr lang="en-US" sz="1400" dirty="0"/>
              <a:t>IL State Board of Education</a:t>
            </a:r>
          </a:p>
          <a:p>
            <a:pPr lvl="1"/>
            <a:r>
              <a:rPr lang="en-US" sz="1400" dirty="0"/>
              <a:t>IL Student Assistance Commission</a:t>
            </a:r>
          </a:p>
          <a:p>
            <a:pPr lvl="1"/>
            <a:r>
              <a:rPr lang="en-US" sz="1400" dirty="0"/>
              <a:t>IL P-20 Council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IL Dept. of Employment Services</a:t>
            </a:r>
            <a:br>
              <a:rPr lang="en-US" sz="1400" dirty="0"/>
            </a:br>
            <a:r>
              <a:rPr lang="en-US" sz="1400" dirty="0"/>
              <a:t>IL Dept. of Commerce &amp; Economic Opportunity</a:t>
            </a:r>
          </a:p>
          <a:p>
            <a:pPr lvl="1"/>
            <a:r>
              <a:rPr lang="en-US" sz="1400" dirty="0"/>
              <a:t>IL Workforce Investment Board</a:t>
            </a:r>
          </a:p>
          <a:p>
            <a:pPr lvl="1"/>
            <a:r>
              <a:rPr lang="en-US" sz="1400" dirty="0"/>
              <a:t>IL Office of the Governor 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Northern Illinois University</a:t>
            </a:r>
          </a:p>
          <a:p>
            <a:pPr lvl="1"/>
            <a:r>
              <a:rPr lang="en-US" sz="1400" dirty="0"/>
              <a:t>University Center of Lake County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Advance Illinois</a:t>
            </a:r>
          </a:p>
          <a:p>
            <a:pPr lvl="1"/>
            <a:r>
              <a:rPr lang="en-US" sz="1400" dirty="0"/>
              <a:t>IL Action for Children</a:t>
            </a:r>
          </a:p>
          <a:p>
            <a:pPr lvl="1"/>
            <a:r>
              <a:rPr lang="en-US" sz="1400" dirty="0"/>
              <a:t>IL Business Roundtable</a:t>
            </a:r>
          </a:p>
          <a:p>
            <a:pPr lvl="1"/>
            <a:r>
              <a:rPr lang="en-US" sz="1400" dirty="0"/>
              <a:t>Voices for Illinois Children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3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955"/>
          </a:xfrm>
        </p:spPr>
        <p:txBody>
          <a:bodyPr/>
          <a:lstStyle/>
          <a:p>
            <a:r>
              <a:rPr lang="en-US" b="1" dirty="0"/>
              <a:t>Building a P-20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3619"/>
            <a:ext cx="8596668" cy="461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Goal to increase educational attainment and student career success through collaborative action to 60x25</a:t>
            </a:r>
          </a:p>
          <a:p>
            <a:pPr lvl="1"/>
            <a:r>
              <a:rPr lang="en-US" sz="2000" dirty="0"/>
              <a:t>Convene and facilitate system-level activities to address P-20 issues comprehensively</a:t>
            </a:r>
          </a:p>
          <a:p>
            <a:pPr lvl="1"/>
            <a:r>
              <a:rPr lang="en-US" sz="2000" dirty="0"/>
              <a:t>Conduct research and evaluations </a:t>
            </a:r>
          </a:p>
          <a:p>
            <a:pPr lvl="1"/>
            <a:r>
              <a:rPr lang="en-US" sz="2000" dirty="0"/>
              <a:t>Develop data infrastructure and reports</a:t>
            </a:r>
          </a:p>
          <a:p>
            <a:pPr lvl="1"/>
            <a:r>
              <a:rPr lang="en-US" sz="2000" dirty="0"/>
              <a:t>Create and pilot action models</a:t>
            </a:r>
          </a:p>
          <a:p>
            <a:pPr lvl="1"/>
            <a:r>
              <a:rPr lang="en-US" sz="2000" dirty="0"/>
              <a:t>Communicate throughout the system</a:t>
            </a:r>
          </a:p>
          <a:p>
            <a:pPr lvl="1"/>
            <a:r>
              <a:rPr lang="en-US" sz="2000" dirty="0"/>
              <a:t>Mobilize funding and connections to resources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1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a Regional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70280"/>
            <a:ext cx="8596668" cy="3880773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System-level approaches across all levels</a:t>
            </a:r>
          </a:p>
          <a:p>
            <a:pPr lvl="1"/>
            <a:r>
              <a:rPr lang="en-US" sz="2000" dirty="0"/>
              <a:t>Convening and facilitating</a:t>
            </a:r>
          </a:p>
          <a:p>
            <a:pPr lvl="1"/>
            <a:r>
              <a:rPr lang="en-US" sz="2000" dirty="0"/>
              <a:t>Sharing best practices and inspiration for change</a:t>
            </a:r>
          </a:p>
          <a:p>
            <a:pPr lvl="1"/>
            <a:r>
              <a:rPr lang="en-US" sz="2000" dirty="0"/>
              <a:t>Increased involvement in state policy development</a:t>
            </a:r>
          </a:p>
          <a:p>
            <a:pPr lvl="1"/>
            <a:r>
              <a:rPr lang="en-US" sz="2000" dirty="0"/>
              <a:t>Professional think tanks</a:t>
            </a:r>
          </a:p>
          <a:p>
            <a:pPr lvl="1"/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Research: 20 surveys, 5 policy papers, 6 lit reviews, 25 research reports, more in process</a:t>
            </a:r>
          </a:p>
          <a:p>
            <a:pPr lvl="1"/>
            <a:r>
              <a:rPr lang="en-US" sz="2000" dirty="0"/>
              <a:t>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334" y="5451053"/>
            <a:ext cx="657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not interested in just having great conversations. What are we doing to change the system?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http://niu.edu/p20network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7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16828</TotalTime>
  <Words>1669</Words>
  <Application>Microsoft Office PowerPoint</Application>
  <PresentationFormat>Widescreen</PresentationFormat>
  <Paragraphs>367</Paragraphs>
  <Slides>35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Narrow</vt:lpstr>
      <vt:lpstr>Calibri</vt:lpstr>
      <vt:lpstr>Century Gothic</vt:lpstr>
      <vt:lpstr>Gotham XNarrow Medium</vt:lpstr>
      <vt:lpstr>Trebuchet MS</vt:lpstr>
      <vt:lpstr>Wingdings</vt:lpstr>
      <vt:lpstr>Wingdings 3</vt:lpstr>
      <vt:lpstr>Facet</vt:lpstr>
      <vt:lpstr>Acrobat Document</vt:lpstr>
      <vt:lpstr>Document</vt:lpstr>
      <vt:lpstr>    Creating a Community Vision and Commitment  for College and Career Readiness </vt:lpstr>
      <vt:lpstr>Our Vision: Regional Collaboration to Raise Educational Attainment</vt:lpstr>
      <vt:lpstr>Degrees and Credentials as an Equity Issue</vt:lpstr>
      <vt:lpstr>PowerPoint Presentation</vt:lpstr>
      <vt:lpstr>PowerPoint Presentation</vt:lpstr>
      <vt:lpstr>Our P-20 Network Commitment:  Shared Problems and Shared Solutions</vt:lpstr>
      <vt:lpstr>45 Participating Institutions</vt:lpstr>
      <vt:lpstr>Building a P-20 System</vt:lpstr>
      <vt:lpstr>Benefits of a Regional Network</vt:lpstr>
      <vt:lpstr>Challenges</vt:lpstr>
      <vt:lpstr>PowerPoint Presentation</vt:lpstr>
      <vt:lpstr>PowerPoint Presentation</vt:lpstr>
      <vt:lpstr>PowerPoint Presentation</vt:lpstr>
      <vt:lpstr>Regional P-20 Network Focus:  Early Childhood, Where Success Starts</vt:lpstr>
      <vt:lpstr>PowerPoint Presentation</vt:lpstr>
      <vt:lpstr>PowerPoint Presentation</vt:lpstr>
      <vt:lpstr>Early Childhood: Shared Solutions</vt:lpstr>
      <vt:lpstr>PowerPoint Presentation</vt:lpstr>
      <vt:lpstr>PowerPoint Presentation</vt:lpstr>
      <vt:lpstr>Regional P-20 Network Focus: 3rd to 12th Grade, Where Success Grows</vt:lpstr>
      <vt:lpstr>Shared Solution: Career Pathways</vt:lpstr>
      <vt:lpstr>PowerPoint Presentation</vt:lpstr>
      <vt:lpstr>Shared Solution: Reduce Remediation</vt:lpstr>
      <vt:lpstr>Shared Solution: Early College Options</vt:lpstr>
      <vt:lpstr>PowerPoint Presentation</vt:lpstr>
      <vt:lpstr>Shared Solution: Community Involvement</vt:lpstr>
      <vt:lpstr>FAFSA and College Enrollment Data</vt:lpstr>
      <vt:lpstr>Guide for Creating College and Career Readiness throughout the Community</vt:lpstr>
      <vt:lpstr>PowerPoint Presentation</vt:lpstr>
      <vt:lpstr>Regional P-20 Network Focus:  Adult Learners, Where Success Continues </vt:lpstr>
      <vt:lpstr>Shared Solutions: Policies/Practices to Support Adult Learners</vt:lpstr>
      <vt:lpstr>Shared Solutions: Credit for Prior Learning  </vt:lpstr>
      <vt:lpstr>Solutions our P-20 Network is implementing </vt:lpstr>
      <vt:lpstr>Response</vt:lpstr>
      <vt:lpstr>Questions ?</vt:lpstr>
    </vt:vector>
  </TitlesOfParts>
  <Company>Northern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Paulette Bowman</dc:creator>
  <cp:lastModifiedBy>janis.a.jones</cp:lastModifiedBy>
  <cp:revision>296</cp:revision>
  <cp:lastPrinted>2016-09-06T17:36:02Z</cp:lastPrinted>
  <dcterms:created xsi:type="dcterms:W3CDTF">2015-02-06T21:32:36Z</dcterms:created>
  <dcterms:modified xsi:type="dcterms:W3CDTF">2017-02-06T16:23:23Z</dcterms:modified>
</cp:coreProperties>
</file>