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7" r:id="rId2"/>
    <p:sldId id="259" r:id="rId3"/>
    <p:sldId id="260" r:id="rId4"/>
    <p:sldId id="261" r:id="rId5"/>
    <p:sldId id="290" r:id="rId6"/>
    <p:sldId id="297" r:id="rId7"/>
    <p:sldId id="296" r:id="rId8"/>
    <p:sldId id="291" r:id="rId9"/>
    <p:sldId id="265" r:id="rId10"/>
    <p:sldId id="282" r:id="rId11"/>
    <p:sldId id="266" r:id="rId12"/>
    <p:sldId id="283" r:id="rId13"/>
    <p:sldId id="288" r:id="rId14"/>
    <p:sldId id="271" r:id="rId15"/>
    <p:sldId id="274" r:id="rId16"/>
    <p:sldId id="286" r:id="rId17"/>
    <p:sldId id="284" r:id="rId18"/>
    <p:sldId id="281" r:id="rId19"/>
    <p:sldId id="278" r:id="rId20"/>
    <p:sldId id="272" r:id="rId21"/>
    <p:sldId id="295" r:id="rId22"/>
    <p:sldId id="267" r:id="rId23"/>
    <p:sldId id="29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21B"/>
    <a:srgbClr val="CC0000"/>
    <a:srgbClr val="232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326C3-E5F4-4527-B10C-9F4738749A66}" type="doc">
      <dgm:prSet loTypeId="urn:microsoft.com/office/officeart/2005/8/layout/vProcess5" loCatId="process" qsTypeId="urn:microsoft.com/office/officeart/2005/8/quickstyle/3d1" qsCatId="3D" csTypeId="urn:microsoft.com/office/officeart/2005/8/colors/accent1_3" csCatId="accent1" phldr="1"/>
      <dgm:spPr/>
      <dgm:t>
        <a:bodyPr/>
        <a:lstStyle/>
        <a:p>
          <a:endParaRPr lang="en-US"/>
        </a:p>
      </dgm:t>
    </dgm:pt>
    <dgm:pt modelId="{12140D53-3D03-4E4C-B78A-0F94BC5C8C56}">
      <dgm:prSet phldrT="[Text]" custT="1"/>
      <dgm:spPr/>
      <dgm:t>
        <a:bodyPr/>
        <a:lstStyle/>
        <a:p>
          <a:r>
            <a:rPr lang="en-US" sz="1800" b="1" dirty="0" smtClean="0"/>
            <a:t>May 30</a:t>
          </a:r>
          <a:r>
            <a:rPr lang="en-US" sz="1800" b="1" baseline="30000" dirty="0" smtClean="0"/>
            <a:t>th</a:t>
          </a:r>
          <a:r>
            <a:rPr lang="en-US" sz="1800" b="1" dirty="0" smtClean="0"/>
            <a:t>, 2015</a:t>
          </a:r>
          <a:r>
            <a:rPr lang="en-US" sz="1600" b="1" dirty="0" smtClean="0"/>
            <a:t>:  </a:t>
          </a:r>
          <a:r>
            <a:rPr lang="en-US" sz="1600" dirty="0" smtClean="0"/>
            <a:t>HR 477 is adopted by IL House of Representatives.  </a:t>
          </a:r>
          <a:r>
            <a:rPr lang="en-US" sz="1600" dirty="0" err="1" smtClean="0"/>
            <a:t>Estabilishes</a:t>
          </a:r>
          <a:r>
            <a:rPr lang="en-US" sz="1600" dirty="0" smtClean="0"/>
            <a:t> advisory committees addressing key areas of </a:t>
          </a:r>
          <a:r>
            <a:rPr lang="en-US" sz="1600" dirty="0" err="1" smtClean="0"/>
            <a:t>Colllege</a:t>
          </a:r>
          <a:r>
            <a:rPr lang="en-US" sz="1600" dirty="0" smtClean="0"/>
            <a:t> and Career Readiness from P-20 Council</a:t>
          </a:r>
          <a:endParaRPr lang="en-US" sz="1600" dirty="0"/>
        </a:p>
      </dgm:t>
    </dgm:pt>
    <dgm:pt modelId="{D822536F-2624-4918-9DBF-9727D3CD8892}" type="parTrans" cxnId="{8D17FEB8-6892-4503-BC80-C9356C9D79B1}">
      <dgm:prSet/>
      <dgm:spPr/>
      <dgm:t>
        <a:bodyPr/>
        <a:lstStyle/>
        <a:p>
          <a:endParaRPr lang="en-US" sz="1600"/>
        </a:p>
      </dgm:t>
    </dgm:pt>
    <dgm:pt modelId="{CEDE24DA-2877-47AF-9A17-690FC8D966BB}" type="sibTrans" cxnId="{8D17FEB8-6892-4503-BC80-C9356C9D79B1}">
      <dgm:prSet custT="1"/>
      <dgm:spPr/>
      <dgm:t>
        <a:bodyPr/>
        <a:lstStyle/>
        <a:p>
          <a:endParaRPr lang="en-US" sz="1600"/>
        </a:p>
      </dgm:t>
    </dgm:pt>
    <dgm:pt modelId="{E79AEC0C-058A-4E73-B8ED-21D4EF00A733}">
      <dgm:prSet phldrT="[Text]" custT="1"/>
      <dgm:spPr/>
      <dgm:t>
        <a:bodyPr/>
        <a:lstStyle/>
        <a:p>
          <a:r>
            <a:rPr lang="en-US" sz="1800" b="1" dirty="0" smtClean="0"/>
            <a:t>Fall 2015- early 2016</a:t>
          </a:r>
          <a:r>
            <a:rPr lang="en-US" sz="1600" b="1" dirty="0" smtClean="0"/>
            <a:t>:  </a:t>
          </a:r>
          <a:r>
            <a:rPr lang="en-US" sz="1600" dirty="0" smtClean="0"/>
            <a:t>Advisory committees hold meetings to build consensus among key stakeholders.  Their recommendations were made in </a:t>
          </a:r>
          <a:r>
            <a:rPr lang="en-US" sz="1600" b="1" dirty="0" smtClean="0"/>
            <a:t>February 2016</a:t>
          </a:r>
          <a:endParaRPr lang="en-US" sz="1600" b="1" dirty="0"/>
        </a:p>
      </dgm:t>
    </dgm:pt>
    <dgm:pt modelId="{F5533DD9-B367-49B4-933B-BC467E010105}" type="parTrans" cxnId="{84A9827C-74C4-45A0-A5AF-617CCA1461D3}">
      <dgm:prSet/>
      <dgm:spPr/>
      <dgm:t>
        <a:bodyPr/>
        <a:lstStyle/>
        <a:p>
          <a:endParaRPr lang="en-US" sz="1600"/>
        </a:p>
      </dgm:t>
    </dgm:pt>
    <dgm:pt modelId="{784B0630-5C0E-4991-A754-808F18674E85}" type="sibTrans" cxnId="{84A9827C-74C4-45A0-A5AF-617CCA1461D3}">
      <dgm:prSet custT="1"/>
      <dgm:spPr/>
      <dgm:t>
        <a:bodyPr/>
        <a:lstStyle/>
        <a:p>
          <a:endParaRPr lang="en-US" sz="1600"/>
        </a:p>
      </dgm:t>
    </dgm:pt>
    <dgm:pt modelId="{18D65AD5-171E-4B0E-A024-6E52016BC61D}">
      <dgm:prSet phldrT="[Text]" custT="1"/>
      <dgm:spPr/>
      <dgm:t>
        <a:bodyPr/>
        <a:lstStyle/>
        <a:p>
          <a:r>
            <a:rPr lang="en-US" sz="1800" b="1" dirty="0" smtClean="0"/>
            <a:t>May 2016:  </a:t>
          </a:r>
          <a:r>
            <a:rPr lang="en-US" sz="1600" dirty="0" smtClean="0"/>
            <a:t>As a result the Illinois House and Senate unanimously pass the Postsecondary and Workforce Readiness Act (HB 5729) which is made up of four components including  postsecondary and career expectations</a:t>
          </a:r>
          <a:endParaRPr lang="en-US" sz="1600" dirty="0"/>
        </a:p>
      </dgm:t>
    </dgm:pt>
    <dgm:pt modelId="{2A4EE042-F0F4-43D2-8A55-861F9F9BF261}" type="parTrans" cxnId="{A4A63F02-A1A6-4475-B8B3-AA8B6AA56E4E}">
      <dgm:prSet/>
      <dgm:spPr/>
      <dgm:t>
        <a:bodyPr/>
        <a:lstStyle/>
        <a:p>
          <a:endParaRPr lang="en-US" sz="1600"/>
        </a:p>
      </dgm:t>
    </dgm:pt>
    <dgm:pt modelId="{E086B9A0-A850-4021-95D0-D9A10297E9BB}" type="sibTrans" cxnId="{A4A63F02-A1A6-4475-B8B3-AA8B6AA56E4E}">
      <dgm:prSet custT="1"/>
      <dgm:spPr/>
      <dgm:t>
        <a:bodyPr/>
        <a:lstStyle/>
        <a:p>
          <a:endParaRPr lang="en-US" sz="1600"/>
        </a:p>
      </dgm:t>
    </dgm:pt>
    <dgm:pt modelId="{43019699-C2C7-4DE5-9281-0DEDA9B655EE}">
      <dgm:prSet phldrT="[Text]" custT="1"/>
      <dgm:spPr/>
      <dgm:t>
        <a:bodyPr/>
        <a:lstStyle/>
        <a:p>
          <a:r>
            <a:rPr lang="en-US" sz="1800" b="1" dirty="0" smtClean="0"/>
            <a:t>July 29</a:t>
          </a:r>
          <a:r>
            <a:rPr lang="en-US" sz="1800" b="1" baseline="30000" dirty="0" smtClean="0"/>
            <a:t>th</a:t>
          </a:r>
          <a:r>
            <a:rPr lang="en-US" sz="1800" b="1" dirty="0" smtClean="0"/>
            <a:t>, 2016:  </a:t>
          </a:r>
          <a:r>
            <a:rPr lang="en-US" sz="1600" dirty="0" smtClean="0"/>
            <a:t>Governor </a:t>
          </a:r>
          <a:r>
            <a:rPr lang="en-US" sz="1600" dirty="0" err="1" smtClean="0"/>
            <a:t>Rauner</a:t>
          </a:r>
          <a:r>
            <a:rPr lang="en-US" sz="1600" dirty="0" smtClean="0"/>
            <a:t> signs the bill into law and partners ISAC, ISBE, ICCB and IBHE in developing and establishing a system to ensure high school students are college and career ready.</a:t>
          </a:r>
          <a:endParaRPr lang="en-US" sz="1600" dirty="0"/>
        </a:p>
      </dgm:t>
    </dgm:pt>
    <dgm:pt modelId="{A500A3B0-D746-4908-8DAC-5AFECBF7BD16}" type="parTrans" cxnId="{99DE989F-6128-4B26-9D27-FC091500423D}">
      <dgm:prSet/>
      <dgm:spPr/>
      <dgm:t>
        <a:bodyPr/>
        <a:lstStyle/>
        <a:p>
          <a:endParaRPr lang="en-US" sz="1600"/>
        </a:p>
      </dgm:t>
    </dgm:pt>
    <dgm:pt modelId="{5261FD71-D731-4147-BE33-F031FD7A1271}" type="sibTrans" cxnId="{99DE989F-6128-4B26-9D27-FC091500423D}">
      <dgm:prSet custT="1"/>
      <dgm:spPr/>
      <dgm:t>
        <a:bodyPr/>
        <a:lstStyle/>
        <a:p>
          <a:endParaRPr lang="en-US" sz="1600"/>
        </a:p>
      </dgm:t>
    </dgm:pt>
    <dgm:pt modelId="{6C378A71-C134-49A1-BA6F-F0BA8F63D57A}">
      <dgm:prSet phldrT="[Text]" custT="1"/>
      <dgm:spPr/>
      <dgm:t>
        <a:bodyPr/>
        <a:lstStyle/>
        <a:p>
          <a:r>
            <a:rPr lang="en-US" sz="1800" b="1" dirty="0" smtClean="0"/>
            <a:t>July 1</a:t>
          </a:r>
          <a:r>
            <a:rPr lang="en-US" sz="1800" b="1" baseline="30000" dirty="0" smtClean="0"/>
            <a:t>st</a:t>
          </a:r>
          <a:r>
            <a:rPr lang="en-US" sz="1800" b="1" dirty="0" smtClean="0"/>
            <a:t>, 2017:  </a:t>
          </a:r>
          <a:r>
            <a:rPr lang="en-US" sz="1600" dirty="0" smtClean="0"/>
            <a:t>Deadline for partner </a:t>
          </a:r>
          <a:r>
            <a:rPr lang="en-US" sz="1600" smtClean="0"/>
            <a:t>agencies to adopt and </a:t>
          </a:r>
          <a:r>
            <a:rPr lang="en-US" sz="1600" dirty="0" smtClean="0"/>
            <a:t>recommend a framework that outlines Postsecondary and Career Expectations (</a:t>
          </a:r>
          <a:r>
            <a:rPr lang="en-US" sz="1600" dirty="0" err="1" smtClean="0"/>
            <a:t>PaCE</a:t>
          </a:r>
          <a:r>
            <a:rPr lang="en-US" sz="1600" dirty="0" smtClean="0"/>
            <a:t>)</a:t>
          </a:r>
          <a:endParaRPr lang="en-US" sz="1600" dirty="0"/>
        </a:p>
      </dgm:t>
    </dgm:pt>
    <dgm:pt modelId="{F2B2372C-8FFD-4C6A-99EE-0816F22AA5EC}" type="parTrans" cxnId="{5F1C8DF1-24EE-405D-964D-FEA4072492E6}">
      <dgm:prSet/>
      <dgm:spPr/>
      <dgm:t>
        <a:bodyPr/>
        <a:lstStyle/>
        <a:p>
          <a:endParaRPr lang="en-US" sz="1600"/>
        </a:p>
      </dgm:t>
    </dgm:pt>
    <dgm:pt modelId="{2BC9AB36-B38C-4C66-A4EA-E67F17E47F2B}" type="sibTrans" cxnId="{5F1C8DF1-24EE-405D-964D-FEA4072492E6}">
      <dgm:prSet/>
      <dgm:spPr/>
      <dgm:t>
        <a:bodyPr/>
        <a:lstStyle/>
        <a:p>
          <a:endParaRPr lang="en-US" sz="1600"/>
        </a:p>
      </dgm:t>
    </dgm:pt>
    <dgm:pt modelId="{6A82B96A-D04A-4F74-9706-A0826B56B151}" type="pres">
      <dgm:prSet presAssocID="{04F326C3-E5F4-4527-B10C-9F4738749A66}" presName="outerComposite" presStyleCnt="0">
        <dgm:presLayoutVars>
          <dgm:chMax val="5"/>
          <dgm:dir/>
          <dgm:resizeHandles val="exact"/>
        </dgm:presLayoutVars>
      </dgm:prSet>
      <dgm:spPr/>
      <dgm:t>
        <a:bodyPr/>
        <a:lstStyle/>
        <a:p>
          <a:endParaRPr lang="en-US"/>
        </a:p>
      </dgm:t>
    </dgm:pt>
    <dgm:pt modelId="{4A60298E-D324-47F3-9770-E48C7F0D346F}" type="pres">
      <dgm:prSet presAssocID="{04F326C3-E5F4-4527-B10C-9F4738749A66}" presName="dummyMaxCanvas" presStyleCnt="0">
        <dgm:presLayoutVars/>
      </dgm:prSet>
      <dgm:spPr/>
    </dgm:pt>
    <dgm:pt modelId="{A68BD045-7818-4D2C-BA7C-94BDD64D8391}" type="pres">
      <dgm:prSet presAssocID="{04F326C3-E5F4-4527-B10C-9F4738749A66}" presName="FiveNodes_1" presStyleLbl="node1" presStyleIdx="0" presStyleCnt="5">
        <dgm:presLayoutVars>
          <dgm:bulletEnabled val="1"/>
        </dgm:presLayoutVars>
      </dgm:prSet>
      <dgm:spPr/>
      <dgm:t>
        <a:bodyPr/>
        <a:lstStyle/>
        <a:p>
          <a:endParaRPr lang="en-US"/>
        </a:p>
      </dgm:t>
    </dgm:pt>
    <dgm:pt modelId="{596005A0-DCBA-48CF-9FCC-16AFCDFC6FBC}" type="pres">
      <dgm:prSet presAssocID="{04F326C3-E5F4-4527-B10C-9F4738749A66}" presName="FiveNodes_2" presStyleLbl="node1" presStyleIdx="1" presStyleCnt="5" custScaleX="101903">
        <dgm:presLayoutVars>
          <dgm:bulletEnabled val="1"/>
        </dgm:presLayoutVars>
      </dgm:prSet>
      <dgm:spPr/>
      <dgm:t>
        <a:bodyPr/>
        <a:lstStyle/>
        <a:p>
          <a:endParaRPr lang="en-US"/>
        </a:p>
      </dgm:t>
    </dgm:pt>
    <dgm:pt modelId="{1C347D86-7EAD-43ED-9C9C-CFAD27BD787A}" type="pres">
      <dgm:prSet presAssocID="{04F326C3-E5F4-4527-B10C-9F4738749A66}" presName="FiveNodes_3" presStyleLbl="node1" presStyleIdx="2" presStyleCnt="5" custScaleX="103000">
        <dgm:presLayoutVars>
          <dgm:bulletEnabled val="1"/>
        </dgm:presLayoutVars>
      </dgm:prSet>
      <dgm:spPr/>
      <dgm:t>
        <a:bodyPr/>
        <a:lstStyle/>
        <a:p>
          <a:endParaRPr lang="en-US"/>
        </a:p>
      </dgm:t>
    </dgm:pt>
    <dgm:pt modelId="{2EF33E1E-FDC1-41CA-8276-C84B07402532}" type="pres">
      <dgm:prSet presAssocID="{04F326C3-E5F4-4527-B10C-9F4738749A66}" presName="FiveNodes_4" presStyleLbl="node1" presStyleIdx="3" presStyleCnt="5">
        <dgm:presLayoutVars>
          <dgm:bulletEnabled val="1"/>
        </dgm:presLayoutVars>
      </dgm:prSet>
      <dgm:spPr/>
      <dgm:t>
        <a:bodyPr/>
        <a:lstStyle/>
        <a:p>
          <a:endParaRPr lang="en-US"/>
        </a:p>
      </dgm:t>
    </dgm:pt>
    <dgm:pt modelId="{0C334CA0-382D-49DC-8831-C3856F81F992}" type="pres">
      <dgm:prSet presAssocID="{04F326C3-E5F4-4527-B10C-9F4738749A66}" presName="FiveNodes_5" presStyleLbl="node1" presStyleIdx="4" presStyleCnt="5" custScaleX="103762" custLinFactNeighborX="-2418" custLinFactNeighborY="-6545">
        <dgm:presLayoutVars>
          <dgm:bulletEnabled val="1"/>
        </dgm:presLayoutVars>
      </dgm:prSet>
      <dgm:spPr/>
      <dgm:t>
        <a:bodyPr/>
        <a:lstStyle/>
        <a:p>
          <a:endParaRPr lang="en-US"/>
        </a:p>
      </dgm:t>
    </dgm:pt>
    <dgm:pt modelId="{81F9964C-2C75-4CAB-B7BB-15CAC8A442A5}" type="pres">
      <dgm:prSet presAssocID="{04F326C3-E5F4-4527-B10C-9F4738749A66}" presName="FiveConn_1-2" presStyleLbl="fgAccFollowNode1" presStyleIdx="0" presStyleCnt="4">
        <dgm:presLayoutVars>
          <dgm:bulletEnabled val="1"/>
        </dgm:presLayoutVars>
      </dgm:prSet>
      <dgm:spPr/>
      <dgm:t>
        <a:bodyPr/>
        <a:lstStyle/>
        <a:p>
          <a:endParaRPr lang="en-US"/>
        </a:p>
      </dgm:t>
    </dgm:pt>
    <dgm:pt modelId="{0BD0C7F0-575C-431A-A6DB-619532FD6181}" type="pres">
      <dgm:prSet presAssocID="{04F326C3-E5F4-4527-B10C-9F4738749A66}" presName="FiveConn_2-3" presStyleLbl="fgAccFollowNode1" presStyleIdx="1" presStyleCnt="4">
        <dgm:presLayoutVars>
          <dgm:bulletEnabled val="1"/>
        </dgm:presLayoutVars>
      </dgm:prSet>
      <dgm:spPr/>
      <dgm:t>
        <a:bodyPr/>
        <a:lstStyle/>
        <a:p>
          <a:endParaRPr lang="en-US"/>
        </a:p>
      </dgm:t>
    </dgm:pt>
    <dgm:pt modelId="{BED96FC5-C840-49B4-9917-8D3890710483}" type="pres">
      <dgm:prSet presAssocID="{04F326C3-E5F4-4527-B10C-9F4738749A66}" presName="FiveConn_3-4" presStyleLbl="fgAccFollowNode1" presStyleIdx="2" presStyleCnt="4">
        <dgm:presLayoutVars>
          <dgm:bulletEnabled val="1"/>
        </dgm:presLayoutVars>
      </dgm:prSet>
      <dgm:spPr/>
      <dgm:t>
        <a:bodyPr/>
        <a:lstStyle/>
        <a:p>
          <a:endParaRPr lang="en-US"/>
        </a:p>
      </dgm:t>
    </dgm:pt>
    <dgm:pt modelId="{A3C517D7-013D-4F5A-AEB4-05604AAE7951}" type="pres">
      <dgm:prSet presAssocID="{04F326C3-E5F4-4527-B10C-9F4738749A66}" presName="FiveConn_4-5" presStyleLbl="fgAccFollowNode1" presStyleIdx="3" presStyleCnt="4">
        <dgm:presLayoutVars>
          <dgm:bulletEnabled val="1"/>
        </dgm:presLayoutVars>
      </dgm:prSet>
      <dgm:spPr/>
      <dgm:t>
        <a:bodyPr/>
        <a:lstStyle/>
        <a:p>
          <a:endParaRPr lang="en-US"/>
        </a:p>
      </dgm:t>
    </dgm:pt>
    <dgm:pt modelId="{EB3F2023-4172-478C-92F3-804218A471AD}" type="pres">
      <dgm:prSet presAssocID="{04F326C3-E5F4-4527-B10C-9F4738749A66}" presName="FiveNodes_1_text" presStyleLbl="node1" presStyleIdx="4" presStyleCnt="5">
        <dgm:presLayoutVars>
          <dgm:bulletEnabled val="1"/>
        </dgm:presLayoutVars>
      </dgm:prSet>
      <dgm:spPr/>
      <dgm:t>
        <a:bodyPr/>
        <a:lstStyle/>
        <a:p>
          <a:endParaRPr lang="en-US"/>
        </a:p>
      </dgm:t>
    </dgm:pt>
    <dgm:pt modelId="{183FE9B8-0440-4AA8-827B-13C66EB60A8E}" type="pres">
      <dgm:prSet presAssocID="{04F326C3-E5F4-4527-B10C-9F4738749A66}" presName="FiveNodes_2_text" presStyleLbl="node1" presStyleIdx="4" presStyleCnt="5">
        <dgm:presLayoutVars>
          <dgm:bulletEnabled val="1"/>
        </dgm:presLayoutVars>
      </dgm:prSet>
      <dgm:spPr/>
      <dgm:t>
        <a:bodyPr/>
        <a:lstStyle/>
        <a:p>
          <a:endParaRPr lang="en-US"/>
        </a:p>
      </dgm:t>
    </dgm:pt>
    <dgm:pt modelId="{2AC3BABC-578B-4FF5-9372-98FDA846948F}" type="pres">
      <dgm:prSet presAssocID="{04F326C3-E5F4-4527-B10C-9F4738749A66}" presName="FiveNodes_3_text" presStyleLbl="node1" presStyleIdx="4" presStyleCnt="5">
        <dgm:presLayoutVars>
          <dgm:bulletEnabled val="1"/>
        </dgm:presLayoutVars>
      </dgm:prSet>
      <dgm:spPr/>
      <dgm:t>
        <a:bodyPr/>
        <a:lstStyle/>
        <a:p>
          <a:endParaRPr lang="en-US"/>
        </a:p>
      </dgm:t>
    </dgm:pt>
    <dgm:pt modelId="{78463E5B-8660-4B7D-B213-2899C4E3E0A3}" type="pres">
      <dgm:prSet presAssocID="{04F326C3-E5F4-4527-B10C-9F4738749A66}" presName="FiveNodes_4_text" presStyleLbl="node1" presStyleIdx="4" presStyleCnt="5">
        <dgm:presLayoutVars>
          <dgm:bulletEnabled val="1"/>
        </dgm:presLayoutVars>
      </dgm:prSet>
      <dgm:spPr/>
      <dgm:t>
        <a:bodyPr/>
        <a:lstStyle/>
        <a:p>
          <a:endParaRPr lang="en-US"/>
        </a:p>
      </dgm:t>
    </dgm:pt>
    <dgm:pt modelId="{F50ADAEA-F6EF-4999-8A47-175F83F606E2}" type="pres">
      <dgm:prSet presAssocID="{04F326C3-E5F4-4527-B10C-9F4738749A66}" presName="FiveNodes_5_text" presStyleLbl="node1" presStyleIdx="4" presStyleCnt="5">
        <dgm:presLayoutVars>
          <dgm:bulletEnabled val="1"/>
        </dgm:presLayoutVars>
      </dgm:prSet>
      <dgm:spPr/>
      <dgm:t>
        <a:bodyPr/>
        <a:lstStyle/>
        <a:p>
          <a:endParaRPr lang="en-US"/>
        </a:p>
      </dgm:t>
    </dgm:pt>
  </dgm:ptLst>
  <dgm:cxnLst>
    <dgm:cxn modelId="{84A9827C-74C4-45A0-A5AF-617CCA1461D3}" srcId="{04F326C3-E5F4-4527-B10C-9F4738749A66}" destId="{E79AEC0C-058A-4E73-B8ED-21D4EF00A733}" srcOrd="1" destOrd="0" parTransId="{F5533DD9-B367-49B4-933B-BC467E010105}" sibTransId="{784B0630-5C0E-4991-A754-808F18674E85}"/>
    <dgm:cxn modelId="{8F14DA27-099C-4AD7-B774-C1AD339ED1E8}" type="presOf" srcId="{E086B9A0-A850-4021-95D0-D9A10297E9BB}" destId="{BED96FC5-C840-49B4-9917-8D3890710483}" srcOrd="0" destOrd="0" presId="urn:microsoft.com/office/officeart/2005/8/layout/vProcess5"/>
    <dgm:cxn modelId="{A4A63F02-A1A6-4475-B8B3-AA8B6AA56E4E}" srcId="{04F326C3-E5F4-4527-B10C-9F4738749A66}" destId="{18D65AD5-171E-4B0E-A024-6E52016BC61D}" srcOrd="2" destOrd="0" parTransId="{2A4EE042-F0F4-43D2-8A55-861F9F9BF261}" sibTransId="{E086B9A0-A850-4021-95D0-D9A10297E9BB}"/>
    <dgm:cxn modelId="{25A64EDD-7E52-4A80-B00A-D3A97A71B45E}" type="presOf" srcId="{12140D53-3D03-4E4C-B78A-0F94BC5C8C56}" destId="{A68BD045-7818-4D2C-BA7C-94BDD64D8391}" srcOrd="0" destOrd="0" presId="urn:microsoft.com/office/officeart/2005/8/layout/vProcess5"/>
    <dgm:cxn modelId="{522DCBA1-029F-4A36-92E7-A523EA74598C}" type="presOf" srcId="{43019699-C2C7-4DE5-9281-0DEDA9B655EE}" destId="{2EF33E1E-FDC1-41CA-8276-C84B07402532}" srcOrd="0" destOrd="0" presId="urn:microsoft.com/office/officeart/2005/8/layout/vProcess5"/>
    <dgm:cxn modelId="{1A8E0E17-4463-4947-8124-F96413CB127A}" type="presOf" srcId="{5261FD71-D731-4147-BE33-F031FD7A1271}" destId="{A3C517D7-013D-4F5A-AEB4-05604AAE7951}" srcOrd="0" destOrd="0" presId="urn:microsoft.com/office/officeart/2005/8/layout/vProcess5"/>
    <dgm:cxn modelId="{947A429A-F553-435D-9D13-80E82EC613E6}" type="presOf" srcId="{6C378A71-C134-49A1-BA6F-F0BA8F63D57A}" destId="{0C334CA0-382D-49DC-8831-C3856F81F992}" srcOrd="0" destOrd="0" presId="urn:microsoft.com/office/officeart/2005/8/layout/vProcess5"/>
    <dgm:cxn modelId="{753B1418-C645-416A-A954-393FAAB20DF1}" type="presOf" srcId="{18D65AD5-171E-4B0E-A024-6E52016BC61D}" destId="{2AC3BABC-578B-4FF5-9372-98FDA846948F}" srcOrd="1" destOrd="0" presId="urn:microsoft.com/office/officeart/2005/8/layout/vProcess5"/>
    <dgm:cxn modelId="{CE5615F3-AD61-4D37-B65A-2C0DF6C9B02B}" type="presOf" srcId="{784B0630-5C0E-4991-A754-808F18674E85}" destId="{0BD0C7F0-575C-431A-A6DB-619532FD6181}" srcOrd="0" destOrd="0" presId="urn:microsoft.com/office/officeart/2005/8/layout/vProcess5"/>
    <dgm:cxn modelId="{8D17FEB8-6892-4503-BC80-C9356C9D79B1}" srcId="{04F326C3-E5F4-4527-B10C-9F4738749A66}" destId="{12140D53-3D03-4E4C-B78A-0F94BC5C8C56}" srcOrd="0" destOrd="0" parTransId="{D822536F-2624-4918-9DBF-9727D3CD8892}" sibTransId="{CEDE24DA-2877-47AF-9A17-690FC8D966BB}"/>
    <dgm:cxn modelId="{81D2C024-4971-4366-ABD3-3C1A9F85D31C}" type="presOf" srcId="{6C378A71-C134-49A1-BA6F-F0BA8F63D57A}" destId="{F50ADAEA-F6EF-4999-8A47-175F83F606E2}" srcOrd="1" destOrd="0" presId="urn:microsoft.com/office/officeart/2005/8/layout/vProcess5"/>
    <dgm:cxn modelId="{B8B68554-F0C0-4CC4-9F44-76D7417630AB}" type="presOf" srcId="{CEDE24DA-2877-47AF-9A17-690FC8D966BB}" destId="{81F9964C-2C75-4CAB-B7BB-15CAC8A442A5}" srcOrd="0" destOrd="0" presId="urn:microsoft.com/office/officeart/2005/8/layout/vProcess5"/>
    <dgm:cxn modelId="{1CB42DD9-BC65-45B6-9C40-06111871E306}" type="presOf" srcId="{43019699-C2C7-4DE5-9281-0DEDA9B655EE}" destId="{78463E5B-8660-4B7D-B213-2899C4E3E0A3}" srcOrd="1" destOrd="0" presId="urn:microsoft.com/office/officeart/2005/8/layout/vProcess5"/>
    <dgm:cxn modelId="{5AB939A1-0CB0-4149-A17B-F997FC490102}" type="presOf" srcId="{E79AEC0C-058A-4E73-B8ED-21D4EF00A733}" destId="{183FE9B8-0440-4AA8-827B-13C66EB60A8E}" srcOrd="1" destOrd="0" presId="urn:microsoft.com/office/officeart/2005/8/layout/vProcess5"/>
    <dgm:cxn modelId="{A4E5BCA0-78CD-4ABC-A4B7-6A450300934C}" type="presOf" srcId="{12140D53-3D03-4E4C-B78A-0F94BC5C8C56}" destId="{EB3F2023-4172-478C-92F3-804218A471AD}" srcOrd="1" destOrd="0" presId="urn:microsoft.com/office/officeart/2005/8/layout/vProcess5"/>
    <dgm:cxn modelId="{99DE989F-6128-4B26-9D27-FC091500423D}" srcId="{04F326C3-E5F4-4527-B10C-9F4738749A66}" destId="{43019699-C2C7-4DE5-9281-0DEDA9B655EE}" srcOrd="3" destOrd="0" parTransId="{A500A3B0-D746-4908-8DAC-5AFECBF7BD16}" sibTransId="{5261FD71-D731-4147-BE33-F031FD7A1271}"/>
    <dgm:cxn modelId="{1E8F9E69-DFE0-4FD6-ACB5-67098BF4EFFC}" type="presOf" srcId="{E79AEC0C-058A-4E73-B8ED-21D4EF00A733}" destId="{596005A0-DCBA-48CF-9FCC-16AFCDFC6FBC}" srcOrd="0" destOrd="0" presId="urn:microsoft.com/office/officeart/2005/8/layout/vProcess5"/>
    <dgm:cxn modelId="{65F32E08-FDB1-493A-B70A-F1360BB28824}" type="presOf" srcId="{18D65AD5-171E-4B0E-A024-6E52016BC61D}" destId="{1C347D86-7EAD-43ED-9C9C-CFAD27BD787A}" srcOrd="0" destOrd="0" presId="urn:microsoft.com/office/officeart/2005/8/layout/vProcess5"/>
    <dgm:cxn modelId="{075BEF51-4155-4054-AA94-61DF410152DD}" type="presOf" srcId="{04F326C3-E5F4-4527-B10C-9F4738749A66}" destId="{6A82B96A-D04A-4F74-9706-A0826B56B151}" srcOrd="0" destOrd="0" presId="urn:microsoft.com/office/officeart/2005/8/layout/vProcess5"/>
    <dgm:cxn modelId="{5F1C8DF1-24EE-405D-964D-FEA4072492E6}" srcId="{04F326C3-E5F4-4527-B10C-9F4738749A66}" destId="{6C378A71-C134-49A1-BA6F-F0BA8F63D57A}" srcOrd="4" destOrd="0" parTransId="{F2B2372C-8FFD-4C6A-99EE-0816F22AA5EC}" sibTransId="{2BC9AB36-B38C-4C66-A4EA-E67F17E47F2B}"/>
    <dgm:cxn modelId="{6F32C7B0-5230-4119-88A4-D64EE63564CC}" type="presParOf" srcId="{6A82B96A-D04A-4F74-9706-A0826B56B151}" destId="{4A60298E-D324-47F3-9770-E48C7F0D346F}" srcOrd="0" destOrd="0" presId="urn:microsoft.com/office/officeart/2005/8/layout/vProcess5"/>
    <dgm:cxn modelId="{1BA75E0B-5F4E-4679-9BA4-763112FD62F6}" type="presParOf" srcId="{6A82B96A-D04A-4F74-9706-A0826B56B151}" destId="{A68BD045-7818-4D2C-BA7C-94BDD64D8391}" srcOrd="1" destOrd="0" presId="urn:microsoft.com/office/officeart/2005/8/layout/vProcess5"/>
    <dgm:cxn modelId="{D84C812A-FC9F-4BB8-9FAF-F5D6B7ABBB37}" type="presParOf" srcId="{6A82B96A-D04A-4F74-9706-A0826B56B151}" destId="{596005A0-DCBA-48CF-9FCC-16AFCDFC6FBC}" srcOrd="2" destOrd="0" presId="urn:microsoft.com/office/officeart/2005/8/layout/vProcess5"/>
    <dgm:cxn modelId="{C1BB3970-325A-4869-B338-DB2A40DD6A58}" type="presParOf" srcId="{6A82B96A-D04A-4F74-9706-A0826B56B151}" destId="{1C347D86-7EAD-43ED-9C9C-CFAD27BD787A}" srcOrd="3" destOrd="0" presId="urn:microsoft.com/office/officeart/2005/8/layout/vProcess5"/>
    <dgm:cxn modelId="{8CF44207-6A29-4E1A-8E16-13B0A3A7FF6B}" type="presParOf" srcId="{6A82B96A-D04A-4F74-9706-A0826B56B151}" destId="{2EF33E1E-FDC1-41CA-8276-C84B07402532}" srcOrd="4" destOrd="0" presId="urn:microsoft.com/office/officeart/2005/8/layout/vProcess5"/>
    <dgm:cxn modelId="{DEF4CFF5-0A36-4E37-BFDF-DC007C7205DF}" type="presParOf" srcId="{6A82B96A-D04A-4F74-9706-A0826B56B151}" destId="{0C334CA0-382D-49DC-8831-C3856F81F992}" srcOrd="5" destOrd="0" presId="urn:microsoft.com/office/officeart/2005/8/layout/vProcess5"/>
    <dgm:cxn modelId="{8D0D3E16-D951-4674-9FEC-67096A1771A6}" type="presParOf" srcId="{6A82B96A-D04A-4F74-9706-A0826B56B151}" destId="{81F9964C-2C75-4CAB-B7BB-15CAC8A442A5}" srcOrd="6" destOrd="0" presId="urn:microsoft.com/office/officeart/2005/8/layout/vProcess5"/>
    <dgm:cxn modelId="{3D1CC62D-BE92-47F1-ADA9-BE9041FF289A}" type="presParOf" srcId="{6A82B96A-D04A-4F74-9706-A0826B56B151}" destId="{0BD0C7F0-575C-431A-A6DB-619532FD6181}" srcOrd="7" destOrd="0" presId="urn:microsoft.com/office/officeart/2005/8/layout/vProcess5"/>
    <dgm:cxn modelId="{093E87E9-B7A7-42A9-8AFC-205DB7FEC8D7}" type="presParOf" srcId="{6A82B96A-D04A-4F74-9706-A0826B56B151}" destId="{BED96FC5-C840-49B4-9917-8D3890710483}" srcOrd="8" destOrd="0" presId="urn:microsoft.com/office/officeart/2005/8/layout/vProcess5"/>
    <dgm:cxn modelId="{F12A69CA-72D5-44D4-A8F3-C337E42D6E07}" type="presParOf" srcId="{6A82B96A-D04A-4F74-9706-A0826B56B151}" destId="{A3C517D7-013D-4F5A-AEB4-05604AAE7951}" srcOrd="9" destOrd="0" presId="urn:microsoft.com/office/officeart/2005/8/layout/vProcess5"/>
    <dgm:cxn modelId="{45C7F0B5-170E-48ED-A500-2650309065C4}" type="presParOf" srcId="{6A82B96A-D04A-4F74-9706-A0826B56B151}" destId="{EB3F2023-4172-478C-92F3-804218A471AD}" srcOrd="10" destOrd="0" presId="urn:microsoft.com/office/officeart/2005/8/layout/vProcess5"/>
    <dgm:cxn modelId="{70FFEA71-9FEC-45D0-B9AB-55B529B3B273}" type="presParOf" srcId="{6A82B96A-D04A-4F74-9706-A0826B56B151}" destId="{183FE9B8-0440-4AA8-827B-13C66EB60A8E}" srcOrd="11" destOrd="0" presId="urn:microsoft.com/office/officeart/2005/8/layout/vProcess5"/>
    <dgm:cxn modelId="{9043CA69-30F4-4BBA-AB84-497BD4CB2693}" type="presParOf" srcId="{6A82B96A-D04A-4F74-9706-A0826B56B151}" destId="{2AC3BABC-578B-4FF5-9372-98FDA846948F}" srcOrd="12" destOrd="0" presId="urn:microsoft.com/office/officeart/2005/8/layout/vProcess5"/>
    <dgm:cxn modelId="{1193C113-290C-4DAE-BF24-5D92C08591F1}" type="presParOf" srcId="{6A82B96A-D04A-4F74-9706-A0826B56B151}" destId="{78463E5B-8660-4B7D-B213-2899C4E3E0A3}" srcOrd="13" destOrd="0" presId="urn:microsoft.com/office/officeart/2005/8/layout/vProcess5"/>
    <dgm:cxn modelId="{5D634BD6-5594-4854-9AA0-CFB5635867C1}" type="presParOf" srcId="{6A82B96A-D04A-4F74-9706-A0826B56B151}" destId="{F50ADAEA-F6EF-4999-8A47-175F83F606E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BD045-7818-4D2C-BA7C-94BDD64D8391}">
      <dsp:nvSpPr>
        <dsp:cNvPr id="0" name=""/>
        <dsp:cNvSpPr/>
      </dsp:nvSpPr>
      <dsp:spPr>
        <a:xfrm>
          <a:off x="-64012" y="0"/>
          <a:ext cx="6806184" cy="100126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May 30</a:t>
          </a:r>
          <a:r>
            <a:rPr lang="en-US" sz="1800" b="1" kern="1200" baseline="30000" dirty="0" smtClean="0"/>
            <a:t>th</a:t>
          </a:r>
          <a:r>
            <a:rPr lang="en-US" sz="1800" b="1" kern="1200" dirty="0" smtClean="0"/>
            <a:t>, 2015</a:t>
          </a:r>
          <a:r>
            <a:rPr lang="en-US" sz="1600" b="1" kern="1200" dirty="0" smtClean="0"/>
            <a:t>:  </a:t>
          </a:r>
          <a:r>
            <a:rPr lang="en-US" sz="1600" kern="1200" dirty="0" smtClean="0"/>
            <a:t>HR 477 is adopted by IL House of Representatives.  </a:t>
          </a:r>
          <a:r>
            <a:rPr lang="en-US" sz="1600" kern="1200" dirty="0" err="1" smtClean="0"/>
            <a:t>Estabilishes</a:t>
          </a:r>
          <a:r>
            <a:rPr lang="en-US" sz="1600" kern="1200" dirty="0" smtClean="0"/>
            <a:t> advisory committees addressing key areas of </a:t>
          </a:r>
          <a:r>
            <a:rPr lang="en-US" sz="1600" kern="1200" dirty="0" err="1" smtClean="0"/>
            <a:t>Colllege</a:t>
          </a:r>
          <a:r>
            <a:rPr lang="en-US" sz="1600" kern="1200" dirty="0" smtClean="0"/>
            <a:t> and Career Readiness from P-20 Council</a:t>
          </a:r>
          <a:endParaRPr lang="en-US" sz="1600" kern="1200" dirty="0"/>
        </a:p>
      </dsp:txBody>
      <dsp:txXfrm>
        <a:off x="-34686" y="29326"/>
        <a:ext cx="5608589" cy="942616"/>
      </dsp:txXfrm>
    </dsp:sp>
    <dsp:sp modelId="{596005A0-DCBA-48CF-9FCC-16AFCDFC6FBC}">
      <dsp:nvSpPr>
        <dsp:cNvPr id="0" name=""/>
        <dsp:cNvSpPr/>
      </dsp:nvSpPr>
      <dsp:spPr>
        <a:xfrm>
          <a:off x="379480" y="1140333"/>
          <a:ext cx="6935705" cy="1001268"/>
        </a:xfrm>
        <a:prstGeom prst="roundRect">
          <a:avLst>
            <a:gd name="adj" fmla="val 10000"/>
          </a:avLst>
        </a:prstGeom>
        <a:gradFill rotWithShape="0">
          <a:gsLst>
            <a:gs pos="0">
              <a:schemeClr val="accent1">
                <a:shade val="80000"/>
                <a:hueOff val="177389"/>
                <a:satOff val="-9961"/>
                <a:lumOff val="8590"/>
                <a:alphaOff val="0"/>
                <a:satMod val="103000"/>
                <a:lumMod val="102000"/>
                <a:tint val="94000"/>
              </a:schemeClr>
            </a:gs>
            <a:gs pos="50000">
              <a:schemeClr val="accent1">
                <a:shade val="80000"/>
                <a:hueOff val="177389"/>
                <a:satOff val="-9961"/>
                <a:lumOff val="8590"/>
                <a:alphaOff val="0"/>
                <a:satMod val="110000"/>
                <a:lumMod val="100000"/>
                <a:shade val="100000"/>
              </a:schemeClr>
            </a:gs>
            <a:gs pos="100000">
              <a:schemeClr val="accent1">
                <a:shade val="80000"/>
                <a:hueOff val="177389"/>
                <a:satOff val="-9961"/>
                <a:lumOff val="85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Fall 2015- early 2016</a:t>
          </a:r>
          <a:r>
            <a:rPr lang="en-US" sz="1600" b="1" kern="1200" dirty="0" smtClean="0"/>
            <a:t>:  </a:t>
          </a:r>
          <a:r>
            <a:rPr lang="en-US" sz="1600" kern="1200" dirty="0" smtClean="0"/>
            <a:t>Advisory committees hold meetings to build consensus among key stakeholders.  Their recommendations were made in </a:t>
          </a:r>
          <a:r>
            <a:rPr lang="en-US" sz="1600" b="1" kern="1200" dirty="0" smtClean="0"/>
            <a:t>February 2016</a:t>
          </a:r>
          <a:endParaRPr lang="en-US" sz="1600" b="1" kern="1200" dirty="0"/>
        </a:p>
      </dsp:txBody>
      <dsp:txXfrm>
        <a:off x="408806" y="1169659"/>
        <a:ext cx="5695918" cy="942616"/>
      </dsp:txXfrm>
    </dsp:sp>
    <dsp:sp modelId="{1C347D86-7EAD-43ED-9C9C-CFAD27BD787A}">
      <dsp:nvSpPr>
        <dsp:cNvPr id="0" name=""/>
        <dsp:cNvSpPr/>
      </dsp:nvSpPr>
      <dsp:spPr>
        <a:xfrm>
          <a:off x="850403" y="2280666"/>
          <a:ext cx="7010369" cy="1001268"/>
        </a:xfrm>
        <a:prstGeom prst="roundRect">
          <a:avLst>
            <a:gd name="adj" fmla="val 10000"/>
          </a:avLst>
        </a:prstGeom>
        <a:gradFill rotWithShape="0">
          <a:gsLst>
            <a:gs pos="0">
              <a:schemeClr val="accent1">
                <a:shade val="80000"/>
                <a:hueOff val="354778"/>
                <a:satOff val="-19922"/>
                <a:lumOff val="17181"/>
                <a:alphaOff val="0"/>
                <a:satMod val="103000"/>
                <a:lumMod val="102000"/>
                <a:tint val="94000"/>
              </a:schemeClr>
            </a:gs>
            <a:gs pos="50000">
              <a:schemeClr val="accent1">
                <a:shade val="80000"/>
                <a:hueOff val="354778"/>
                <a:satOff val="-19922"/>
                <a:lumOff val="17181"/>
                <a:alphaOff val="0"/>
                <a:satMod val="110000"/>
                <a:lumMod val="100000"/>
                <a:shade val="100000"/>
              </a:schemeClr>
            </a:gs>
            <a:gs pos="100000">
              <a:schemeClr val="accent1">
                <a:shade val="80000"/>
                <a:hueOff val="354778"/>
                <a:satOff val="-19922"/>
                <a:lumOff val="171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May 2016:  </a:t>
          </a:r>
          <a:r>
            <a:rPr lang="en-US" sz="1600" kern="1200" dirty="0" smtClean="0"/>
            <a:t>As a result the Illinois House and Senate unanimously pass the Postsecondary and Workforce Readiness Act (HB 5729) which is made up of four components including  postsecondary and career expectations</a:t>
          </a:r>
          <a:endParaRPr lang="en-US" sz="1600" kern="1200" dirty="0"/>
        </a:p>
      </dsp:txBody>
      <dsp:txXfrm>
        <a:off x="879729" y="2309992"/>
        <a:ext cx="5757866" cy="942616"/>
      </dsp:txXfrm>
    </dsp:sp>
    <dsp:sp modelId="{2EF33E1E-FDC1-41CA-8276-C84B07402532}">
      <dsp:nvSpPr>
        <dsp:cNvPr id="0" name=""/>
        <dsp:cNvSpPr/>
      </dsp:nvSpPr>
      <dsp:spPr>
        <a:xfrm>
          <a:off x="1460749" y="3420999"/>
          <a:ext cx="6806184" cy="1001268"/>
        </a:xfrm>
        <a:prstGeom prst="roundRect">
          <a:avLst>
            <a:gd name="adj" fmla="val 10000"/>
          </a:avLst>
        </a:prstGeom>
        <a:gradFill rotWithShape="0">
          <a:gsLst>
            <a:gs pos="0">
              <a:schemeClr val="accent1">
                <a:shade val="80000"/>
                <a:hueOff val="532167"/>
                <a:satOff val="-29883"/>
                <a:lumOff val="25771"/>
                <a:alphaOff val="0"/>
                <a:satMod val="103000"/>
                <a:lumMod val="102000"/>
                <a:tint val="94000"/>
              </a:schemeClr>
            </a:gs>
            <a:gs pos="50000">
              <a:schemeClr val="accent1">
                <a:shade val="80000"/>
                <a:hueOff val="532167"/>
                <a:satOff val="-29883"/>
                <a:lumOff val="25771"/>
                <a:alphaOff val="0"/>
                <a:satMod val="110000"/>
                <a:lumMod val="100000"/>
                <a:shade val="100000"/>
              </a:schemeClr>
            </a:gs>
            <a:gs pos="100000">
              <a:schemeClr val="accent1">
                <a:shade val="80000"/>
                <a:hueOff val="532167"/>
                <a:satOff val="-29883"/>
                <a:lumOff val="257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July 29</a:t>
          </a:r>
          <a:r>
            <a:rPr lang="en-US" sz="1800" b="1" kern="1200" baseline="30000" dirty="0" smtClean="0"/>
            <a:t>th</a:t>
          </a:r>
          <a:r>
            <a:rPr lang="en-US" sz="1800" b="1" kern="1200" dirty="0" smtClean="0"/>
            <a:t>, 2016:  </a:t>
          </a:r>
          <a:r>
            <a:rPr lang="en-US" sz="1600" kern="1200" dirty="0" smtClean="0"/>
            <a:t>Governor </a:t>
          </a:r>
          <a:r>
            <a:rPr lang="en-US" sz="1600" kern="1200" dirty="0" err="1" smtClean="0"/>
            <a:t>Rauner</a:t>
          </a:r>
          <a:r>
            <a:rPr lang="en-US" sz="1600" kern="1200" dirty="0" smtClean="0"/>
            <a:t> signs the bill into law and partners ISAC, ISBE, ICCB and IBHE in developing and establishing a system to ensure high school students are college and career ready.</a:t>
          </a:r>
          <a:endParaRPr lang="en-US" sz="1600" kern="1200" dirty="0"/>
        </a:p>
      </dsp:txBody>
      <dsp:txXfrm>
        <a:off x="1490075" y="3450325"/>
        <a:ext cx="5588453" cy="942616"/>
      </dsp:txXfrm>
    </dsp:sp>
    <dsp:sp modelId="{0C334CA0-382D-49DC-8831-C3856F81F992}">
      <dsp:nvSpPr>
        <dsp:cNvPr id="0" name=""/>
        <dsp:cNvSpPr/>
      </dsp:nvSpPr>
      <dsp:spPr>
        <a:xfrm>
          <a:off x="1676405" y="4495799"/>
          <a:ext cx="7062232" cy="1001268"/>
        </a:xfrm>
        <a:prstGeom prst="roundRect">
          <a:avLst>
            <a:gd name="adj" fmla="val 10000"/>
          </a:avLst>
        </a:prstGeom>
        <a:gradFill rotWithShape="0">
          <a:gsLst>
            <a:gs pos="0">
              <a:schemeClr val="accent1">
                <a:shade val="80000"/>
                <a:hueOff val="709556"/>
                <a:satOff val="-39844"/>
                <a:lumOff val="34361"/>
                <a:alphaOff val="0"/>
                <a:satMod val="103000"/>
                <a:lumMod val="102000"/>
                <a:tint val="94000"/>
              </a:schemeClr>
            </a:gs>
            <a:gs pos="50000">
              <a:schemeClr val="accent1">
                <a:shade val="80000"/>
                <a:hueOff val="709556"/>
                <a:satOff val="-39844"/>
                <a:lumOff val="34361"/>
                <a:alphaOff val="0"/>
                <a:satMod val="110000"/>
                <a:lumMod val="100000"/>
                <a:shade val="100000"/>
              </a:schemeClr>
            </a:gs>
            <a:gs pos="100000">
              <a:schemeClr val="accent1">
                <a:shade val="80000"/>
                <a:hueOff val="709556"/>
                <a:satOff val="-39844"/>
                <a:lumOff val="343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July 1</a:t>
          </a:r>
          <a:r>
            <a:rPr lang="en-US" sz="1800" b="1" kern="1200" baseline="30000" dirty="0" smtClean="0"/>
            <a:t>st</a:t>
          </a:r>
          <a:r>
            <a:rPr lang="en-US" sz="1800" b="1" kern="1200" dirty="0" smtClean="0"/>
            <a:t>, 2017:  </a:t>
          </a:r>
          <a:r>
            <a:rPr lang="en-US" sz="1600" kern="1200" dirty="0" smtClean="0"/>
            <a:t>Deadline for partner </a:t>
          </a:r>
          <a:r>
            <a:rPr lang="en-US" sz="1600" kern="1200" smtClean="0"/>
            <a:t>agencies to adopt and </a:t>
          </a:r>
          <a:r>
            <a:rPr lang="en-US" sz="1600" kern="1200" dirty="0" smtClean="0"/>
            <a:t>recommend a framework that outlines Postsecondary and Career Expectations (</a:t>
          </a:r>
          <a:r>
            <a:rPr lang="en-US" sz="1600" kern="1200" dirty="0" err="1" smtClean="0"/>
            <a:t>PaCE</a:t>
          </a:r>
          <a:r>
            <a:rPr lang="en-US" sz="1600" kern="1200" dirty="0" smtClean="0"/>
            <a:t>)</a:t>
          </a:r>
          <a:endParaRPr lang="en-US" sz="1600" kern="1200" dirty="0"/>
        </a:p>
      </dsp:txBody>
      <dsp:txXfrm>
        <a:off x="1705731" y="4525125"/>
        <a:ext cx="5800897" cy="942616"/>
      </dsp:txXfrm>
    </dsp:sp>
    <dsp:sp modelId="{81F9964C-2C75-4CAB-B7BB-15CAC8A442A5}">
      <dsp:nvSpPr>
        <dsp:cNvPr id="0" name=""/>
        <dsp:cNvSpPr/>
      </dsp:nvSpPr>
      <dsp:spPr>
        <a:xfrm>
          <a:off x="6091347" y="731481"/>
          <a:ext cx="650824" cy="650824"/>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6237782" y="731481"/>
        <a:ext cx="357954" cy="489745"/>
      </dsp:txXfrm>
    </dsp:sp>
    <dsp:sp modelId="{0BD0C7F0-575C-431A-A6DB-619532FD6181}">
      <dsp:nvSpPr>
        <dsp:cNvPr id="0" name=""/>
        <dsp:cNvSpPr/>
      </dsp:nvSpPr>
      <dsp:spPr>
        <a:xfrm>
          <a:off x="6599601" y="1871814"/>
          <a:ext cx="650824" cy="650824"/>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6746036" y="1871814"/>
        <a:ext cx="357954" cy="489745"/>
      </dsp:txXfrm>
    </dsp:sp>
    <dsp:sp modelId="{BED96FC5-C840-49B4-9917-8D3890710483}">
      <dsp:nvSpPr>
        <dsp:cNvPr id="0" name=""/>
        <dsp:cNvSpPr/>
      </dsp:nvSpPr>
      <dsp:spPr>
        <a:xfrm>
          <a:off x="7107855" y="2995460"/>
          <a:ext cx="650824" cy="650824"/>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7254290" y="2995460"/>
        <a:ext cx="357954" cy="489745"/>
      </dsp:txXfrm>
    </dsp:sp>
    <dsp:sp modelId="{A3C517D7-013D-4F5A-AEB4-05604AAE7951}">
      <dsp:nvSpPr>
        <dsp:cNvPr id="0" name=""/>
        <dsp:cNvSpPr/>
      </dsp:nvSpPr>
      <dsp:spPr>
        <a:xfrm>
          <a:off x="7616109" y="4146918"/>
          <a:ext cx="650824" cy="650824"/>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7762544" y="4146918"/>
        <a:ext cx="357954" cy="4897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30" tIns="45715" rIns="91430" bIns="45715" rtlCol="0"/>
          <a:lstStyle>
            <a:lvl1pPr algn="r">
              <a:defRPr sz="1200"/>
            </a:lvl1pPr>
          </a:lstStyle>
          <a:p>
            <a:fld id="{87A6CFCC-EF24-432B-8C9B-211B5CD7EFD8}" type="datetimeFigureOut">
              <a:rPr lang="en-US" smtClean="0"/>
              <a:t>1/31/2018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0" tIns="45715" rIns="91430" bIns="45715" rtlCol="0" anchor="b"/>
          <a:lstStyle>
            <a:lvl1pPr algn="r">
              <a:defRPr sz="1200"/>
            </a:lvl1pPr>
          </a:lstStyle>
          <a:p>
            <a:fld id="{89118D7A-3291-4F01-893B-EC4FB0B63472}" type="slidenum">
              <a:rPr lang="en-US" smtClean="0"/>
              <a:t>‹#›</a:t>
            </a:fld>
            <a:endParaRPr lang="en-US"/>
          </a:p>
        </p:txBody>
      </p:sp>
    </p:spTree>
    <p:extLst>
      <p:ext uri="{BB962C8B-B14F-4D97-AF65-F5344CB8AC3E}">
        <p14:creationId xmlns:p14="http://schemas.microsoft.com/office/powerpoint/2010/main" val="58963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0" tIns="45715" rIns="91430" bIns="45715" rtlCol="0"/>
          <a:lstStyle>
            <a:lvl1pPr algn="r">
              <a:defRPr sz="1200"/>
            </a:lvl1pPr>
          </a:lstStyle>
          <a:p>
            <a:fld id="{C455F282-8A2D-44DC-9F1B-C09A5E4BA8BB}" type="datetimeFigureOut">
              <a:rPr lang="en-US" smtClean="0"/>
              <a:t>1/31/2018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0" tIns="45715" rIns="91430" bIns="45715" rtlCol="0" anchor="b"/>
          <a:lstStyle>
            <a:lvl1pPr algn="r">
              <a:defRPr sz="1200"/>
            </a:lvl1pPr>
          </a:lstStyle>
          <a:p>
            <a:fld id="{2EE5B06F-6101-44A3-BDC1-460A4411DFC3}" type="slidenum">
              <a:rPr lang="en-US" smtClean="0"/>
              <a:t>‹#›</a:t>
            </a:fld>
            <a:endParaRPr lang="en-US"/>
          </a:p>
        </p:txBody>
      </p:sp>
    </p:spTree>
    <p:extLst>
      <p:ext uri="{BB962C8B-B14F-4D97-AF65-F5344CB8AC3E}">
        <p14:creationId xmlns:p14="http://schemas.microsoft.com/office/powerpoint/2010/main" val="92772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241EC-C705-4805-9AE2-9842E51577B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1350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s-MX" dirty="0" smtClean="0"/>
          </a:p>
        </p:txBody>
      </p:sp>
      <p:sp>
        <p:nvSpPr>
          <p:cNvPr id="76804" name="Slide Number Placeholder 3"/>
          <p:cNvSpPr>
            <a:spLocks noGrp="1"/>
          </p:cNvSpPr>
          <p:nvPr>
            <p:ph type="sldNum" sz="quarter" idx="5"/>
          </p:nvPr>
        </p:nvSpPr>
        <p:spPr>
          <a:noFill/>
        </p:spPr>
        <p:txBody>
          <a:bodyPr/>
          <a:lstStyle/>
          <a:p>
            <a:pPr defTabSz="911446"/>
            <a:fld id="{894331EE-FF9A-4FE9-AC3B-515F01A2BD6F}" type="slidenum">
              <a:rPr lang="en-US">
                <a:solidFill>
                  <a:prstClr val="black"/>
                </a:solidFill>
              </a:rPr>
              <a:pPr defTabSz="911446"/>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241EC-C705-4805-9AE2-9842E51577B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0653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292">
              <a:buFont typeface="Arial" panose="020B0604020202020204" pitchFamily="34" charset="0"/>
              <a:buChar char="•"/>
              <a:defRPr/>
            </a:pPr>
            <a:r>
              <a:rPr lang="en-US" i="0" dirty="0" smtClean="0"/>
              <a:t>Framework aligns with IL Learning Standards for grades 8th-12th and IL Social Emotional Learning Standards grades 6th-12</a:t>
            </a:r>
            <a:r>
              <a:rPr lang="en-US" i="0" baseline="30000" dirty="0" smtClean="0"/>
              <a:t>th</a:t>
            </a:r>
            <a:endParaRPr lang="en-US" i="0" dirty="0" smtClean="0"/>
          </a:p>
          <a:p>
            <a:pPr marL="171450" indent="-171450" defTabSz="914292">
              <a:buFont typeface="Arial" panose="020B0604020202020204" pitchFamily="34" charset="0"/>
              <a:buChar char="•"/>
              <a:defRPr/>
            </a:pPr>
            <a:r>
              <a:rPr lang="en-US" i="0" dirty="0" smtClean="0"/>
              <a:t>“A student should have”  is only found at  “By 12/31 of 12</a:t>
            </a:r>
            <a:r>
              <a:rPr lang="en-US" i="0" baseline="30000" dirty="0" smtClean="0"/>
              <a:t>th</a:t>
            </a:r>
            <a:r>
              <a:rPr lang="en-US" i="0" dirty="0" smtClean="0"/>
              <a:t> grade” – only benchmarks</a:t>
            </a:r>
            <a:r>
              <a:rPr lang="en-US" i="0" baseline="0" dirty="0" smtClean="0"/>
              <a:t> that require certain things to be done (College apps and FAFSA)</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2EE5B06F-6101-44A3-BDC1-460A4411DFC3}" type="slidenum">
              <a:rPr lang="en-US" smtClean="0"/>
              <a:t>5</a:t>
            </a:fld>
            <a:endParaRPr lang="en-US"/>
          </a:p>
        </p:txBody>
      </p:sp>
    </p:spTree>
    <p:extLst>
      <p:ext uri="{BB962C8B-B14F-4D97-AF65-F5344CB8AC3E}">
        <p14:creationId xmlns:p14="http://schemas.microsoft.com/office/powerpoint/2010/main" val="28826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a:t>
            </a:r>
            <a:r>
              <a:rPr lang="en-US" baseline="0" dirty="0" smtClean="0"/>
              <a:t> should </a:t>
            </a:r>
            <a:r>
              <a:rPr lang="en-US" i="1" baseline="0" dirty="0" smtClean="0"/>
              <a:t>know:  </a:t>
            </a:r>
            <a:r>
              <a:rPr lang="en-US" i="0" baseline="0" dirty="0" smtClean="0"/>
              <a:t>How can you tell if students know something?  Unless you give them some sort of knowledge assessment you can’t.  At least provide them with the opportunity to know and understand concepts </a:t>
            </a:r>
          </a:p>
          <a:p>
            <a:pPr marL="171450" indent="-171450">
              <a:buFont typeface="Arial" panose="020B0604020202020204" pitchFamily="34" charset="0"/>
              <a:buChar char="•"/>
            </a:pPr>
            <a:r>
              <a:rPr lang="en-US" i="0" baseline="0" dirty="0" smtClean="0"/>
              <a:t>Somewhat example:  Being done in 11</a:t>
            </a:r>
            <a:r>
              <a:rPr lang="en-US" i="0" baseline="30000" dirty="0" smtClean="0"/>
              <a:t>th</a:t>
            </a:r>
            <a:r>
              <a:rPr lang="en-US" i="0" baseline="0" dirty="0" smtClean="0"/>
              <a:t> instead of 9</a:t>
            </a:r>
            <a:r>
              <a:rPr lang="en-US" i="0" baseline="30000" dirty="0" smtClean="0"/>
              <a:t>th</a:t>
            </a:r>
            <a:r>
              <a:rPr lang="en-US" i="0" baseline="0" dirty="0" smtClean="0"/>
              <a:t> </a:t>
            </a:r>
            <a:endParaRPr lang="en-US" i="1" dirty="0"/>
          </a:p>
        </p:txBody>
      </p:sp>
      <p:sp>
        <p:nvSpPr>
          <p:cNvPr id="4" name="Slide Number Placeholder 3"/>
          <p:cNvSpPr>
            <a:spLocks noGrp="1"/>
          </p:cNvSpPr>
          <p:nvPr>
            <p:ph type="sldNum" sz="quarter" idx="10"/>
          </p:nvPr>
        </p:nvSpPr>
        <p:spPr/>
        <p:txBody>
          <a:bodyPr/>
          <a:lstStyle/>
          <a:p>
            <a:fld id="{2EE5B06F-6101-44A3-BDC1-460A4411DFC3}" type="slidenum">
              <a:rPr lang="en-US" smtClean="0"/>
              <a:t>9</a:t>
            </a:fld>
            <a:endParaRPr lang="en-US"/>
          </a:p>
        </p:txBody>
      </p:sp>
    </p:spTree>
    <p:extLst>
      <p:ext uri="{BB962C8B-B14F-4D97-AF65-F5344CB8AC3E}">
        <p14:creationId xmlns:p14="http://schemas.microsoft.com/office/powerpoint/2010/main" val="1869279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Decide as a team how you want to approach the gaps</a:t>
            </a:r>
            <a:r>
              <a:rPr lang="en-US" baseline="0" dirty="0" smtClean="0"/>
              <a:t> found in Step 1.  Make sure seniors are meeting all benchmarks in 3 categories?  Focus on a specific category (careers)?</a:t>
            </a:r>
            <a:endParaRPr lang="en-US" dirty="0"/>
          </a:p>
        </p:txBody>
      </p:sp>
      <p:sp>
        <p:nvSpPr>
          <p:cNvPr id="4" name="Slide Number Placeholder 3"/>
          <p:cNvSpPr>
            <a:spLocks noGrp="1"/>
          </p:cNvSpPr>
          <p:nvPr>
            <p:ph type="sldNum" sz="quarter" idx="10"/>
          </p:nvPr>
        </p:nvSpPr>
        <p:spPr/>
        <p:txBody>
          <a:bodyPr/>
          <a:lstStyle/>
          <a:p>
            <a:fld id="{2EE5B06F-6101-44A3-BDC1-460A4411DFC3}" type="slidenum">
              <a:rPr lang="en-US" smtClean="0"/>
              <a:t>11</a:t>
            </a:fld>
            <a:endParaRPr lang="en-US"/>
          </a:p>
        </p:txBody>
      </p:sp>
    </p:spTree>
    <p:extLst>
      <p:ext uri="{BB962C8B-B14F-4D97-AF65-F5344CB8AC3E}">
        <p14:creationId xmlns:p14="http://schemas.microsoft.com/office/powerpoint/2010/main" val="224984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s-MX" dirty="0" smtClean="0"/>
          </a:p>
        </p:txBody>
      </p:sp>
      <p:sp>
        <p:nvSpPr>
          <p:cNvPr id="76804" name="Slide Number Placeholder 3"/>
          <p:cNvSpPr>
            <a:spLocks noGrp="1"/>
          </p:cNvSpPr>
          <p:nvPr>
            <p:ph type="sldNum" sz="quarter" idx="5"/>
          </p:nvPr>
        </p:nvSpPr>
        <p:spPr>
          <a:noFill/>
        </p:spPr>
        <p:txBody>
          <a:bodyPr/>
          <a:lstStyle/>
          <a:p>
            <a:pPr defTabSz="911446"/>
            <a:fld id="{894331EE-FF9A-4FE9-AC3B-515F01A2BD6F}" type="slidenum">
              <a:rPr lang="en-US">
                <a:solidFill>
                  <a:prstClr val="black"/>
                </a:solidFill>
              </a:rPr>
              <a:pPr defTabSz="911446"/>
              <a:t>15</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s-MX" dirty="0" smtClean="0"/>
          </a:p>
        </p:txBody>
      </p:sp>
      <p:sp>
        <p:nvSpPr>
          <p:cNvPr id="76804" name="Slide Number Placeholder 3"/>
          <p:cNvSpPr>
            <a:spLocks noGrp="1"/>
          </p:cNvSpPr>
          <p:nvPr>
            <p:ph type="sldNum" sz="quarter" idx="5"/>
          </p:nvPr>
        </p:nvSpPr>
        <p:spPr>
          <a:noFill/>
        </p:spPr>
        <p:txBody>
          <a:bodyPr/>
          <a:lstStyle/>
          <a:p>
            <a:pPr defTabSz="911446"/>
            <a:fld id="{894331EE-FF9A-4FE9-AC3B-515F01A2BD6F}" type="slidenum">
              <a:rPr lang="en-US">
                <a:solidFill>
                  <a:prstClr val="black"/>
                </a:solidFill>
              </a:rPr>
              <a:pPr defTabSz="911446"/>
              <a:t>17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s-MX" dirty="0" smtClean="0"/>
          </a:p>
        </p:txBody>
      </p:sp>
      <p:sp>
        <p:nvSpPr>
          <p:cNvPr id="76804" name="Slide Number Placeholder 3"/>
          <p:cNvSpPr>
            <a:spLocks noGrp="1"/>
          </p:cNvSpPr>
          <p:nvPr>
            <p:ph type="sldNum" sz="quarter" idx="5"/>
          </p:nvPr>
        </p:nvSpPr>
        <p:spPr>
          <a:noFill/>
        </p:spPr>
        <p:txBody>
          <a:bodyPr/>
          <a:lstStyle/>
          <a:p>
            <a:pPr defTabSz="911446"/>
            <a:fld id="{894331EE-FF9A-4FE9-AC3B-515F01A2BD6F}" type="slidenum">
              <a:rPr lang="en-US">
                <a:solidFill>
                  <a:prstClr val="black"/>
                </a:solidFill>
              </a:rPr>
              <a:pPr defTabSz="911446"/>
              <a:t>18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s-MX" dirty="0" smtClean="0"/>
          </a:p>
        </p:txBody>
      </p:sp>
      <p:sp>
        <p:nvSpPr>
          <p:cNvPr id="76804" name="Slide Number Placeholder 3"/>
          <p:cNvSpPr>
            <a:spLocks noGrp="1"/>
          </p:cNvSpPr>
          <p:nvPr>
            <p:ph type="sldNum" sz="quarter" idx="5"/>
          </p:nvPr>
        </p:nvSpPr>
        <p:spPr>
          <a:noFill/>
        </p:spPr>
        <p:txBody>
          <a:bodyPr/>
          <a:lstStyle/>
          <a:p>
            <a:pPr defTabSz="911446"/>
            <a:fld id="{894331EE-FF9A-4FE9-AC3B-515F01A2BD6F}" type="slidenum">
              <a:rPr lang="en-US">
                <a:solidFill>
                  <a:prstClr val="black"/>
                </a:solidFill>
              </a:rPr>
              <a:pPr defTabSz="911446"/>
              <a:t>19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www.isac.org/" TargetMode="Externa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a:lvl1pPr>
          </a:lstStyle>
          <a:p>
            <a:r>
              <a:rPr lang="en-US" dirty="0" smtClean="0"/>
              <a:t>Click to edit Master title style</a:t>
            </a:r>
            <a:br>
              <a:rPr lang="en-US" dirty="0" smtClean="0"/>
            </a:br>
            <a:endParaRPr lang="en-US" dirty="0"/>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C295150-4FD7-4802-B0EB-D52217513A72}" type="datetime1">
              <a:rPr lang="en-US" smtClean="0">
                <a:solidFill>
                  <a:prstClr val="black">
                    <a:tint val="75000"/>
                  </a:prstClr>
                </a:solidFill>
              </a:rPr>
              <a:pPr/>
              <a:t>1/31/2018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4529" y="796472"/>
            <a:ext cx="2382157" cy="715821"/>
          </a:xfrm>
          <a:prstGeom prst="rect">
            <a:avLst/>
          </a:prstGeom>
        </p:spPr>
      </p:pic>
    </p:spTree>
    <p:extLst>
      <p:ext uri="{BB962C8B-B14F-4D97-AF65-F5344CB8AC3E}">
        <p14:creationId xmlns:p14="http://schemas.microsoft.com/office/powerpoint/2010/main" val="32308997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30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629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buClr>
                <a:srgbClr val="0070C0"/>
              </a:buClr>
              <a:buFont typeface="Arial" pitchFamily="34" charset="0"/>
              <a:buChar cha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5"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73D67400-5B6B-4E30-9E9E-AB61ED4F88BB}"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937906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00" y="2057400"/>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0" y="1828800"/>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6"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D4A18F10-0195-4B78-8B1E-A4B798468B5A}"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1942084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73152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6"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962C5B0C-E2B4-4B4B-96E5-32980577F125}"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155419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E92B93E3-35AA-4660-9AB7-83632D6528AA}"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299683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03704"/>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0BC245A3-9D73-4390-8FB3-6C53FA3D3D02}"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20847142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03704"/>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0BC245A3-9D73-4390-8FB3-6C53FA3D3D02}"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24678037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1" y="1003704"/>
            <a:ext cx="8229599" cy="482203"/>
          </a:xfrm>
        </p:spPr>
        <p:txBody>
          <a:bodyPr/>
          <a:lstStyle>
            <a:lvl1pPr>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0BC245A3-9D73-4390-8FB3-6C53FA3D3D02}"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23418282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pic>
        <p:nvPicPr>
          <p:cNvPr id="4" name="Picture 11"/>
          <p:cNvPicPr>
            <a:picLocks noChangeAspect="1" noChangeArrowheads="1"/>
          </p:cNvPicPr>
          <p:nvPr userDrawn="1"/>
        </p:nvPicPr>
        <p:blipFill>
          <a:blip r:embed="rId3" cstate="print"/>
          <a:srcRect/>
          <a:stretch>
            <a:fillRect/>
          </a:stretch>
        </p:blipFill>
        <p:spPr bwMode="auto">
          <a:xfrm>
            <a:off x="0" y="5334000"/>
            <a:ext cx="9144000" cy="1524000"/>
          </a:xfrm>
          <a:prstGeom prst="rect">
            <a:avLst/>
          </a:prstGeom>
          <a:noFill/>
          <a:ln w="9525">
            <a:noFill/>
            <a:miter lim="800000"/>
            <a:headEnd/>
            <a:tailEnd/>
          </a:ln>
        </p:spPr>
      </p:pic>
      <p:pic>
        <p:nvPicPr>
          <p:cNvPr id="6" name="Picture 9"/>
          <p:cNvPicPr>
            <a:picLocks noChangeAspect="1" noChangeArrowheads="1"/>
          </p:cNvPicPr>
          <p:nvPr userDrawn="1"/>
        </p:nvPicPr>
        <p:blipFill>
          <a:blip r:embed="rId4" cstate="print"/>
          <a:srcRect/>
          <a:stretch>
            <a:fillRect/>
          </a:stretch>
        </p:blipFill>
        <p:spPr bwMode="auto">
          <a:xfrm>
            <a:off x="566738" y="3886200"/>
            <a:ext cx="1414462" cy="1447800"/>
          </a:xfrm>
          <a:prstGeom prst="rect">
            <a:avLst/>
          </a:prstGeom>
          <a:noFill/>
          <a:ln w="9525">
            <a:noFill/>
            <a:miter lim="800000"/>
            <a:headEnd/>
            <a:tailEnd/>
          </a:ln>
        </p:spPr>
      </p:pic>
      <p:sp>
        <p:nvSpPr>
          <p:cNvPr id="12" name="Rectangle 6"/>
          <p:cNvSpPr>
            <a:spLocks noGrp="1" noChangeArrowheads="1"/>
          </p:cNvSpPr>
          <p:nvPr>
            <p:ph type="title"/>
          </p:nvPr>
        </p:nvSpPr>
        <p:spPr>
          <a:xfrm>
            <a:off x="457200" y="342900"/>
            <a:ext cx="8229600" cy="571500"/>
          </a:xfrm>
          <a:noFill/>
        </p:spPr>
        <p:txBody>
          <a:bodyPr/>
          <a:lstStyle/>
          <a:p>
            <a:endParaRPr lang="en-US" dirty="0" smtClean="0"/>
          </a:p>
        </p:txBody>
      </p:sp>
      <p:pic>
        <p:nvPicPr>
          <p:cNvPr id="10242" name="Picture 2" descr="ISAC - Illinois Student Assistance Commission">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476" y="1524000"/>
            <a:ext cx="2376985"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87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boto"/>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C392BEB-5202-498C-89F7-BBD3BEE1B887}" type="datetime1">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507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2904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847B31-A4E1-4FCE-8661-5EC33A675437}" type="datetime1">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82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D832D-B7F8-4A85-B115-3F84BE9AC26D}" type="datetime1">
              <a:rPr lang="en-US" smtClean="0">
                <a:solidFill>
                  <a:prstClr val="black">
                    <a:tint val="75000"/>
                  </a:prstClr>
                </a:solidFill>
              </a:rPr>
              <a:pPr/>
              <a:t>1/31/2018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653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B34F3-05F7-41C1-B84E-68CE2E00C83C}" type="datetime1">
              <a:rPr lang="en-US" smtClean="0">
                <a:solidFill>
                  <a:prstClr val="black">
                    <a:tint val="75000"/>
                  </a:prstClr>
                </a:solidFill>
              </a:rPr>
              <a:pPr/>
              <a:t>1/31/2018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9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prstClr val="black">
                    <a:tint val="75000"/>
                  </a:prstClr>
                </a:solidFill>
              </a:rPr>
              <a:pPr/>
              <a:t>1/31/2018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6277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39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11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909345-DEE0-4B07-8E32-441AC9DA095E}" type="datetime1">
              <a:rPr lang="en-US" smtClean="0">
                <a:solidFill>
                  <a:prstClr val="black">
                    <a:tint val="75000"/>
                  </a:prstClr>
                </a:solidFill>
              </a:rPr>
              <a:pPr/>
              <a:t>1/31/2018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0914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Roboto"/>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Roboto"/>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Roboto"/>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Roboto"/>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www.studentportal.isac.org/" TargetMode="External"/><Relationship Id="rId5" Type="http://schemas.openxmlformats.org/officeDocument/2006/relationships/image" Target="../media/image8.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studentportal.isac.org/"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www.studentportal.isac.org/"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isac.org/gap-access" TargetMode="Externa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isac.org/ordermaterials/order-materials.html"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studentportal.isac.org/toolbox"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studentportal.isac.org/isacorp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38417"/>
            <a:ext cx="5257800" cy="2514600"/>
          </a:xfrm>
        </p:spPr>
        <p:txBody>
          <a:bodyPr>
            <a:normAutofit/>
          </a:bodyPr>
          <a:lstStyle/>
          <a:p>
            <a:r>
              <a:rPr lang="en-US" dirty="0" smtClean="0"/>
              <a:t/>
            </a:r>
            <a:br>
              <a:rPr lang="en-US" dirty="0" smtClean="0"/>
            </a:br>
            <a:endParaRPr lang="en-US" dirty="0"/>
          </a:p>
        </p:txBody>
      </p:sp>
      <p:sp>
        <p:nvSpPr>
          <p:cNvPr id="4" name="Rectangle 3"/>
          <p:cNvSpPr/>
          <p:nvPr/>
        </p:nvSpPr>
        <p:spPr>
          <a:xfrm>
            <a:off x="805543" y="2895600"/>
            <a:ext cx="4931228" cy="2800767"/>
          </a:xfrm>
          <a:prstGeom prst="rect">
            <a:avLst/>
          </a:prstGeom>
        </p:spPr>
        <p:txBody>
          <a:bodyPr wrap="square">
            <a:spAutoFit/>
          </a:bodyPr>
          <a:lstStyle/>
          <a:p>
            <a:r>
              <a:rPr lang="en-US" sz="3400" dirty="0">
                <a:solidFill>
                  <a:schemeClr val="accent1"/>
                </a:solidFill>
              </a:rPr>
              <a:t>Implementing Illinois Postsecondary and Career Expectations </a:t>
            </a:r>
            <a:r>
              <a:rPr lang="en-US" sz="3400" dirty="0" smtClean="0">
                <a:solidFill>
                  <a:schemeClr val="accent1"/>
                </a:solidFill>
              </a:rPr>
              <a:t>Framework</a:t>
            </a:r>
          </a:p>
          <a:p>
            <a:endParaRPr lang="en-US" sz="3400" dirty="0">
              <a:solidFill>
                <a:schemeClr val="accent1"/>
              </a:solidFill>
            </a:endParaRPr>
          </a:p>
          <a:p>
            <a:r>
              <a:rPr lang="en-US" sz="2000" b="1" dirty="0" smtClean="0"/>
              <a:t>Eddie </a:t>
            </a:r>
            <a:r>
              <a:rPr lang="en-US" sz="2000" b="1" dirty="0" err="1" smtClean="0"/>
              <a:t>Brambila</a:t>
            </a:r>
            <a:r>
              <a:rPr lang="en-US" sz="2000" b="1" dirty="0" smtClean="0"/>
              <a:t>, ISAC</a:t>
            </a:r>
          </a:p>
          <a:p>
            <a:r>
              <a:rPr lang="en-US" sz="2000" b="1" dirty="0" smtClean="0"/>
              <a:t>February 2, 2018</a:t>
            </a:r>
            <a:endParaRPr lang="en-US" sz="2000" b="1" dirty="0"/>
          </a:p>
        </p:txBody>
      </p:sp>
    </p:spTree>
    <p:extLst>
      <p:ext uri="{BB962C8B-B14F-4D97-AF65-F5344CB8AC3E}">
        <p14:creationId xmlns:p14="http://schemas.microsoft.com/office/powerpoint/2010/main" val="3489425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6440823"/>
            <a:ext cx="1010557" cy="253884"/>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57" y="533400"/>
            <a:ext cx="9001716" cy="5643563"/>
          </a:xfrm>
        </p:spPr>
      </p:pic>
    </p:spTree>
    <p:extLst>
      <p:ext uri="{BB962C8B-B14F-4D97-AF65-F5344CB8AC3E}">
        <p14:creationId xmlns:p14="http://schemas.microsoft.com/office/powerpoint/2010/main" val="2892173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10550" cy="914399"/>
          </a:xfrm>
        </p:spPr>
        <p:txBody>
          <a:bodyPr>
            <a:normAutofit/>
          </a:bodyPr>
          <a:lstStyle/>
          <a:p>
            <a:r>
              <a:rPr lang="en-US" sz="3600" dirty="0" smtClean="0">
                <a:solidFill>
                  <a:schemeClr val="accent2"/>
                </a:solidFill>
              </a:rPr>
              <a:t>Prioritizing Gaps</a:t>
            </a:r>
            <a:endParaRPr lang="en-US" sz="3600" dirty="0"/>
          </a:p>
        </p:txBody>
      </p:sp>
      <p:sp>
        <p:nvSpPr>
          <p:cNvPr id="3" name="Content Placeholder 2"/>
          <p:cNvSpPr>
            <a:spLocks noGrp="1"/>
          </p:cNvSpPr>
          <p:nvPr>
            <p:ph idx="1"/>
          </p:nvPr>
        </p:nvSpPr>
        <p:spPr>
          <a:xfrm>
            <a:off x="228600" y="1295400"/>
            <a:ext cx="8839200" cy="3657600"/>
          </a:xfrm>
        </p:spPr>
        <p:txBody>
          <a:bodyPr>
            <a:normAutofit/>
          </a:bodyPr>
          <a:lstStyle/>
          <a:p>
            <a:pPr marL="0" indent="0">
              <a:spcAft>
                <a:spcPts val="600"/>
              </a:spcAft>
              <a:buNone/>
            </a:pPr>
            <a:r>
              <a:rPr lang="en-US" sz="2800" dirty="0" smtClean="0">
                <a:latin typeface="+mn-lt"/>
              </a:rPr>
              <a:t>Things to consider when prioritizing how gaps will be addressed:</a:t>
            </a:r>
          </a:p>
          <a:p>
            <a:pPr lvl="1"/>
            <a:r>
              <a:rPr lang="en-US" sz="2600" dirty="0" smtClean="0">
                <a:latin typeface="+mn-lt"/>
              </a:rPr>
              <a:t>How </a:t>
            </a:r>
            <a:r>
              <a:rPr lang="en-US" sz="2600" b="1" u="sng" dirty="0" smtClean="0">
                <a:latin typeface="+mn-lt"/>
              </a:rPr>
              <a:t>urgent</a:t>
            </a:r>
            <a:r>
              <a:rPr lang="en-US" sz="2600" dirty="0" smtClean="0">
                <a:latin typeface="+mn-lt"/>
              </a:rPr>
              <a:t> is it that the benchmark be met?</a:t>
            </a:r>
          </a:p>
          <a:p>
            <a:pPr lvl="2"/>
            <a:r>
              <a:rPr lang="en-US" sz="2400" i="1" dirty="0" smtClean="0">
                <a:latin typeface="+mn-lt"/>
              </a:rPr>
              <a:t>Ex: Start with Senior year and work backwards</a:t>
            </a:r>
          </a:p>
          <a:p>
            <a:pPr lvl="1"/>
            <a:r>
              <a:rPr lang="en-US" sz="2600" dirty="0" smtClean="0">
                <a:latin typeface="+mn-lt"/>
              </a:rPr>
              <a:t>How </a:t>
            </a:r>
            <a:r>
              <a:rPr lang="en-US" sz="2600" b="1" u="sng" dirty="0" smtClean="0">
                <a:latin typeface="+mn-lt"/>
              </a:rPr>
              <a:t>easy or difficult </a:t>
            </a:r>
            <a:r>
              <a:rPr lang="en-US" sz="2600" dirty="0" smtClean="0">
                <a:latin typeface="+mn-lt"/>
              </a:rPr>
              <a:t>will the activities be to implement into the school schedule/calendar?</a:t>
            </a:r>
          </a:p>
          <a:p>
            <a:pPr lvl="2"/>
            <a:r>
              <a:rPr lang="en-US" sz="2400" i="1" dirty="0" smtClean="0">
                <a:latin typeface="+mn-lt"/>
              </a:rPr>
              <a:t>Ex: Is this something brand new or can we incorporate the benchmark into an event or activity we already have planned?</a:t>
            </a:r>
          </a:p>
        </p:txBody>
      </p:sp>
      <p:sp>
        <p:nvSpPr>
          <p:cNvPr id="4" name="TextBox 3"/>
          <p:cNvSpPr txBox="1"/>
          <p:nvPr/>
        </p:nvSpPr>
        <p:spPr>
          <a:xfrm>
            <a:off x="-228600" y="4800600"/>
            <a:ext cx="9144000" cy="892552"/>
          </a:xfrm>
          <a:prstGeom prst="rect">
            <a:avLst/>
          </a:prstGeom>
          <a:noFill/>
        </p:spPr>
        <p:txBody>
          <a:bodyPr wrap="square" rtlCol="0">
            <a:spAutoFit/>
          </a:bodyPr>
          <a:lstStyle/>
          <a:p>
            <a:pPr marL="685800" lvl="2" indent="0">
              <a:buNone/>
            </a:pPr>
            <a:r>
              <a:rPr lang="en-US" sz="2800" i="1" dirty="0" smtClean="0"/>
              <a:t>Begin Step 2</a:t>
            </a:r>
            <a:r>
              <a:rPr lang="en-US" sz="2400" dirty="0" smtClean="0"/>
              <a:t>:  Enter </a:t>
            </a:r>
            <a:r>
              <a:rPr lang="en-US" sz="2400" dirty="0"/>
              <a:t>chosen Priority Number into the provided boxes and transfer them over to the </a:t>
            </a:r>
            <a:r>
              <a:rPr lang="en-US" sz="2400" dirty="0" smtClean="0"/>
              <a:t>Prioritizing </a:t>
            </a:r>
            <a:r>
              <a:rPr lang="en-US" sz="2400" dirty="0"/>
              <a:t>Gaps worksheet</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239359"/>
            <a:ext cx="1285192" cy="322881"/>
          </a:xfrm>
          <a:prstGeom prst="rect">
            <a:avLst/>
          </a:prstGeom>
        </p:spPr>
      </p:pic>
    </p:spTree>
    <p:extLst>
      <p:ext uri="{BB962C8B-B14F-4D97-AF65-F5344CB8AC3E}">
        <p14:creationId xmlns:p14="http://schemas.microsoft.com/office/powerpoint/2010/main" val="2860416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 y="6237861"/>
            <a:ext cx="1010557" cy="253884"/>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54" y="457200"/>
            <a:ext cx="8922811" cy="5682755"/>
          </a:xfrm>
        </p:spPr>
      </p:pic>
    </p:spTree>
    <p:extLst>
      <p:ext uri="{BB962C8B-B14F-4D97-AF65-F5344CB8AC3E}">
        <p14:creationId xmlns:p14="http://schemas.microsoft.com/office/powerpoint/2010/main" val="3722529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1043" y="6469797"/>
            <a:ext cx="1010557" cy="253884"/>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381000"/>
            <a:ext cx="9013651" cy="5748301"/>
          </a:xfrm>
        </p:spPr>
      </p:pic>
    </p:spTree>
    <p:extLst>
      <p:ext uri="{BB962C8B-B14F-4D97-AF65-F5344CB8AC3E}">
        <p14:creationId xmlns:p14="http://schemas.microsoft.com/office/powerpoint/2010/main" val="235434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09600"/>
            <a:ext cx="7886700" cy="762000"/>
          </a:xfrm>
        </p:spPr>
        <p:txBody>
          <a:bodyPr>
            <a:normAutofit/>
          </a:bodyPr>
          <a:lstStyle/>
          <a:p>
            <a:pPr algn="ctr"/>
            <a:r>
              <a:rPr lang="en-US" sz="4800" dirty="0" smtClean="0">
                <a:solidFill>
                  <a:schemeClr val="accent2"/>
                </a:solidFill>
                <a:latin typeface="+mn-lt"/>
              </a:rPr>
              <a:t>ISAC Resources</a:t>
            </a:r>
            <a:endParaRPr lang="en-US" sz="4800" dirty="0">
              <a:solidFill>
                <a:schemeClr val="accent2"/>
              </a:solidFill>
              <a:latin typeface="+mn-lt"/>
            </a:endParaRPr>
          </a:p>
        </p:txBody>
      </p:sp>
      <p:sp>
        <p:nvSpPr>
          <p:cNvPr id="3" name="Content Placeholder 2"/>
          <p:cNvSpPr>
            <a:spLocks noGrp="1"/>
          </p:cNvSpPr>
          <p:nvPr>
            <p:ph idx="1"/>
          </p:nvPr>
        </p:nvSpPr>
        <p:spPr>
          <a:xfrm>
            <a:off x="323851" y="1219200"/>
            <a:ext cx="8817751" cy="5784609"/>
          </a:xfrm>
        </p:spPr>
        <p:txBody>
          <a:bodyPr>
            <a:noAutofit/>
          </a:bodyPr>
          <a:lstStyle/>
          <a:p>
            <a:pPr marL="0" indent="0">
              <a:buNone/>
            </a:pPr>
            <a:endParaRPr lang="en-US" sz="2800" dirty="0" smtClean="0"/>
          </a:p>
          <a:p>
            <a:pPr marL="0" indent="0">
              <a:buNone/>
            </a:pPr>
            <a:r>
              <a:rPr lang="en-US" sz="3800" i="1" dirty="0" smtClean="0">
                <a:solidFill>
                  <a:schemeClr val="accent4">
                    <a:lumMod val="75000"/>
                  </a:schemeClr>
                </a:solidFill>
                <a:latin typeface="Calibri" panose="020F0502020204030204" pitchFamily="34" charset="0"/>
                <a:cs typeface="Calibri" panose="020F0502020204030204" pitchFamily="34" charset="0"/>
              </a:rPr>
              <a:t>Post-Secondary</a:t>
            </a:r>
            <a:r>
              <a:rPr lang="en-US" sz="3800" i="1" dirty="0" smtClean="0">
                <a:latin typeface="Calibri" panose="020F0502020204030204" pitchFamily="34" charset="0"/>
                <a:cs typeface="Calibri" panose="020F0502020204030204" pitchFamily="34" charset="0"/>
              </a:rPr>
              <a:t>	</a:t>
            </a:r>
          </a:p>
          <a:p>
            <a:pPr marL="0" indent="0">
              <a:buNone/>
            </a:pPr>
            <a:endParaRPr lang="en-US" sz="3800" i="1" dirty="0">
              <a:latin typeface="Calibri" panose="020F0502020204030204" pitchFamily="34" charset="0"/>
              <a:cs typeface="Calibri" panose="020F0502020204030204" pitchFamily="34" charset="0"/>
            </a:endParaRPr>
          </a:p>
          <a:p>
            <a:pPr marL="0" indent="0">
              <a:buNone/>
            </a:pPr>
            <a:r>
              <a:rPr lang="en-US" sz="3800" i="1" dirty="0" smtClean="0">
                <a:solidFill>
                  <a:srgbClr val="CC0000"/>
                </a:solidFill>
                <a:latin typeface="Calibri" panose="020F0502020204030204" pitchFamily="34" charset="0"/>
                <a:cs typeface="Calibri" panose="020F0502020204030204" pitchFamily="34" charset="0"/>
              </a:rPr>
              <a:t>Financial Literacy</a:t>
            </a:r>
            <a:r>
              <a:rPr lang="en-US" sz="3800" i="1" dirty="0" smtClean="0">
                <a:solidFill>
                  <a:srgbClr val="FF0000"/>
                </a:solidFill>
                <a:latin typeface="Calibri" panose="020F0502020204030204" pitchFamily="34" charset="0"/>
                <a:cs typeface="Calibri" panose="020F0502020204030204" pitchFamily="34" charset="0"/>
              </a:rPr>
              <a:t>	</a:t>
            </a:r>
          </a:p>
          <a:p>
            <a:pPr marL="0" indent="0">
              <a:buNone/>
            </a:pPr>
            <a:endParaRPr lang="en-US" sz="3800" i="1" dirty="0" smtClean="0">
              <a:latin typeface="Calibri" panose="020F0502020204030204" pitchFamily="34" charset="0"/>
              <a:cs typeface="Calibri" panose="020F0502020204030204" pitchFamily="34" charset="0"/>
            </a:endParaRPr>
          </a:p>
          <a:p>
            <a:pPr marL="0" indent="0">
              <a:buNone/>
            </a:pPr>
            <a:r>
              <a:rPr lang="en-US" sz="3800" i="1" dirty="0" smtClean="0">
                <a:solidFill>
                  <a:srgbClr val="FFC000"/>
                </a:solidFill>
                <a:latin typeface="Calibri" panose="020F0502020204030204" pitchFamily="34" charset="0"/>
                <a:cs typeface="Calibri" panose="020F0502020204030204" pitchFamily="34" charset="0"/>
              </a:rPr>
              <a:t>Career Exploration</a:t>
            </a:r>
          </a:p>
          <a:p>
            <a:pPr marL="0" indent="0">
              <a:buNone/>
            </a:pPr>
            <a:endParaRPr lang="en-US" sz="4000" dirty="0">
              <a:latin typeface="Calibri" panose="020F0502020204030204" pitchFamily="34" charset="0"/>
              <a:cs typeface="Calibri" panose="020F0502020204030204" pitchFamily="34" charset="0"/>
            </a:endParaRPr>
          </a:p>
          <a:p>
            <a:pPr marL="0" indent="0">
              <a:buNone/>
            </a:pPr>
            <a:r>
              <a:rPr lang="en-US" sz="2800" dirty="0" smtClean="0"/>
              <a:t>			</a:t>
            </a:r>
          </a:p>
          <a:p>
            <a:pPr marL="0" indent="0">
              <a:buNone/>
            </a:pPr>
            <a:endParaRPr lang="en-US" sz="2800" dirty="0"/>
          </a:p>
          <a:p>
            <a:pPr marL="0" indent="0">
              <a:buNone/>
            </a:pPr>
            <a:r>
              <a:rPr lang="en-US" sz="2800" dirty="0" smtClean="0"/>
              <a:t>		</a:t>
            </a:r>
            <a:endParaRPr lang="en-US" sz="2800" dirty="0"/>
          </a:p>
          <a:p>
            <a:pPr marL="0" indent="0">
              <a:buNone/>
            </a:pPr>
            <a:endParaRPr lang="en-US"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0857" y="1463588"/>
            <a:ext cx="3233057" cy="120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053066"/>
            <a:ext cx="1884893" cy="53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21380"/>
            <a:ext cx="3113314" cy="9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44343" y="3130626"/>
            <a:ext cx="1600200" cy="402021"/>
          </a:xfrm>
          <a:prstGeom prst="rect">
            <a:avLst/>
          </a:prstGeom>
        </p:spPr>
      </p:pic>
      <p:sp>
        <p:nvSpPr>
          <p:cNvPr id="8" name="TextBox 7"/>
          <p:cNvSpPr txBox="1"/>
          <p:nvPr/>
        </p:nvSpPr>
        <p:spPr>
          <a:xfrm>
            <a:off x="-2398" y="5715000"/>
            <a:ext cx="9144000" cy="830997"/>
          </a:xfrm>
          <a:prstGeom prst="rect">
            <a:avLst/>
          </a:prstGeom>
          <a:noFill/>
        </p:spPr>
        <p:txBody>
          <a:bodyPr wrap="square" rtlCol="0">
            <a:spAutoFit/>
          </a:bodyPr>
          <a:lstStyle/>
          <a:p>
            <a:pPr algn="ctr"/>
            <a:r>
              <a:rPr lang="en-US" sz="2400" b="1" dirty="0" smtClean="0">
                <a:hlinkClick r:id="rId6"/>
              </a:rPr>
              <a:t>www.studentportal.isac.org</a:t>
            </a:r>
            <a:endParaRPr lang="en-US" sz="2400" b="1" dirty="0" smtClean="0"/>
          </a:p>
          <a:p>
            <a:pPr algn="ctr"/>
            <a:r>
              <a:rPr lang="en-US" sz="2400" b="1" dirty="0" smtClean="0"/>
              <a:t> </a:t>
            </a:r>
            <a:endParaRPr lang="en-US" sz="2400" b="1" dirty="0"/>
          </a:p>
        </p:txBody>
      </p:sp>
    </p:spTree>
    <p:extLst>
      <p:ext uri="{BB962C8B-B14F-4D97-AF65-F5344CB8AC3E}">
        <p14:creationId xmlns:p14="http://schemas.microsoft.com/office/powerpoint/2010/main" val="3162905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3" y="6469797"/>
            <a:ext cx="1010557" cy="253884"/>
          </a:xfrm>
          <a:prstGeom prst="rect">
            <a:avLst/>
          </a:prstGeom>
        </p:spPr>
      </p:pic>
      <p:pic>
        <p:nvPicPr>
          <p:cNvPr id="71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14365" y="1219200"/>
            <a:ext cx="835401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373" y="6488668"/>
            <a:ext cx="9144000" cy="369332"/>
          </a:xfrm>
          <a:prstGeom prst="rect">
            <a:avLst/>
          </a:prstGeom>
          <a:noFill/>
        </p:spPr>
        <p:txBody>
          <a:bodyPr wrap="square" rtlCol="0">
            <a:spAutoFit/>
          </a:bodyPr>
          <a:lstStyle/>
          <a:p>
            <a:pPr algn="ctr"/>
            <a:r>
              <a:rPr lang="en-US" b="1" dirty="0" smtClean="0">
                <a:hlinkClick r:id="rId5"/>
              </a:rPr>
              <a:t>www.studentportal.isac.org</a:t>
            </a:r>
            <a:r>
              <a:rPr lang="en-US" b="1" dirty="0" smtClean="0"/>
              <a:t> </a:t>
            </a:r>
            <a:endParaRPr lang="en-US" b="1" dirty="0"/>
          </a:p>
        </p:txBody>
      </p:sp>
      <p:sp>
        <p:nvSpPr>
          <p:cNvPr id="9" name="Title 1"/>
          <p:cNvSpPr>
            <a:spLocks noGrp="1"/>
          </p:cNvSpPr>
          <p:nvPr>
            <p:ph type="title"/>
          </p:nvPr>
        </p:nvSpPr>
        <p:spPr>
          <a:xfrm>
            <a:off x="361043" y="381000"/>
            <a:ext cx="7886700" cy="838200"/>
          </a:xfrm>
        </p:spPr>
        <p:txBody>
          <a:bodyPr>
            <a:normAutofit/>
          </a:bodyPr>
          <a:lstStyle/>
          <a:p>
            <a:r>
              <a:rPr lang="en-US" sz="4000" dirty="0" smtClean="0">
                <a:solidFill>
                  <a:schemeClr val="accent2"/>
                </a:solidFill>
              </a:rPr>
              <a:t>Student Portal</a:t>
            </a:r>
            <a:endParaRPr lang="en-US" sz="4000" dirty="0">
              <a:solidFill>
                <a:schemeClr val="accent2"/>
              </a:solidFill>
            </a:endParaRPr>
          </a:p>
        </p:txBody>
      </p:sp>
    </p:spTree>
    <p:extLst>
      <p:ext uri="{BB962C8B-B14F-4D97-AF65-F5344CB8AC3E}">
        <p14:creationId xmlns:p14="http://schemas.microsoft.com/office/powerpoint/2010/main" val="108709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baker\AppData\Local\Microsoft\Windows\Temporary Internet Files\Content.Outlook\IWBZC824\IACAC_ad_013017_final_color_option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6899"/>
          <a:stretch/>
        </p:blipFill>
        <p:spPr bwMode="auto">
          <a:xfrm>
            <a:off x="299352" y="1300555"/>
            <a:ext cx="8545291" cy="47192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llege Changes Every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57" y="304800"/>
            <a:ext cx="8545286" cy="9957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1043" y="6400966"/>
            <a:ext cx="1010557" cy="253884"/>
          </a:xfrm>
          <a:prstGeom prst="rect">
            <a:avLst/>
          </a:prstGeom>
        </p:spPr>
      </p:pic>
      <p:sp>
        <p:nvSpPr>
          <p:cNvPr id="5" name="TextBox 4"/>
          <p:cNvSpPr txBox="1"/>
          <p:nvPr/>
        </p:nvSpPr>
        <p:spPr>
          <a:xfrm>
            <a:off x="0" y="6239351"/>
            <a:ext cx="9144000" cy="830997"/>
          </a:xfrm>
          <a:prstGeom prst="rect">
            <a:avLst/>
          </a:prstGeom>
          <a:noFill/>
        </p:spPr>
        <p:txBody>
          <a:bodyPr wrap="square" rtlCol="0">
            <a:spAutoFit/>
          </a:bodyPr>
          <a:lstStyle/>
          <a:p>
            <a:pPr algn="ctr"/>
            <a:r>
              <a:rPr lang="en-US" sz="2400" b="1" dirty="0" smtClean="0">
                <a:hlinkClick r:id="rId5"/>
              </a:rPr>
              <a:t>www.collegechangeseverything.org</a:t>
            </a:r>
            <a:endParaRPr lang="en-US" sz="2400" b="1" dirty="0" smtClean="0"/>
          </a:p>
          <a:p>
            <a:pPr algn="ctr"/>
            <a:r>
              <a:rPr lang="en-US" sz="2400" b="1" dirty="0" smtClean="0"/>
              <a:t> </a:t>
            </a:r>
            <a:endParaRPr lang="en-US" sz="2400" b="1" dirty="0"/>
          </a:p>
        </p:txBody>
      </p:sp>
    </p:spTree>
    <p:extLst>
      <p:ext uri="{BB962C8B-B14F-4D97-AF65-F5344CB8AC3E}">
        <p14:creationId xmlns:p14="http://schemas.microsoft.com/office/powerpoint/2010/main" val="3132423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89807" y="914400"/>
            <a:ext cx="8095343" cy="914400"/>
          </a:xfrm>
        </p:spPr>
        <p:txBody>
          <a:bodyPr>
            <a:noAutofit/>
          </a:bodyPr>
          <a:lstStyle/>
          <a:p>
            <a:r>
              <a:rPr lang="en-US" sz="4000" dirty="0" smtClean="0">
                <a:solidFill>
                  <a:schemeClr val="accent2"/>
                </a:solidFill>
              </a:rPr>
              <a:t>FAFSA Data </a:t>
            </a:r>
            <a:br>
              <a:rPr lang="en-US" sz="4000" dirty="0" smtClean="0">
                <a:solidFill>
                  <a:schemeClr val="accent2"/>
                </a:solidFill>
              </a:rPr>
            </a:br>
            <a:endParaRPr lang="es-MX" sz="4000" dirty="0" smtClean="0">
              <a:solidFill>
                <a:schemeClr val="accent2"/>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3" y="6146916"/>
            <a:ext cx="1010557" cy="322881"/>
          </a:xfrm>
          <a:prstGeom prst="rect">
            <a:avLst/>
          </a:prstGeom>
        </p:spPr>
      </p:pic>
      <p:sp>
        <p:nvSpPr>
          <p:cNvPr id="6" name="Content Placeholder 10"/>
          <p:cNvSpPr txBox="1">
            <a:spLocks/>
          </p:cNvSpPr>
          <p:nvPr/>
        </p:nvSpPr>
        <p:spPr>
          <a:xfrm>
            <a:off x="0" y="1447800"/>
            <a:ext cx="4190999" cy="45767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Roboto"/>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Roboto"/>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Roboto"/>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68580" indent="0" defTabSz="914400">
              <a:lnSpc>
                <a:spcPct val="100000"/>
              </a:lnSpc>
              <a:spcBef>
                <a:spcPct val="20000"/>
              </a:spcBef>
              <a:buClr>
                <a:schemeClr val="accent1"/>
              </a:buClr>
              <a:buSzPct val="76000"/>
              <a:buFont typeface="Arial"/>
              <a:buNone/>
            </a:pPr>
            <a:r>
              <a:rPr lang="en-US" sz="2200" dirty="0" smtClean="0">
                <a:solidFill>
                  <a:srgbClr val="3E3D2D"/>
                </a:solidFill>
                <a:latin typeface="Calibri" panose="020F0502020204030204" pitchFamily="34" charset="0"/>
              </a:rPr>
              <a:t>Principal signs up school</a:t>
            </a: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200" dirty="0" smtClean="0">
                <a:solidFill>
                  <a:srgbClr val="3E3D2D"/>
                </a:solidFill>
                <a:latin typeface="Calibri" panose="020F0502020204030204" pitchFamily="34" charset="0"/>
              </a:rPr>
              <a:t>Visit isac.org and click on “GAP Access” at top of page</a:t>
            </a:r>
          </a:p>
          <a:p>
            <a:pPr marL="68580" indent="0" defTabSz="914400">
              <a:lnSpc>
                <a:spcPct val="100000"/>
              </a:lnSpc>
              <a:spcBef>
                <a:spcPct val="20000"/>
              </a:spcBef>
              <a:buClr>
                <a:schemeClr val="accent1"/>
              </a:buClr>
              <a:buSzPct val="76000"/>
              <a:buFont typeface="Arial"/>
              <a:buNone/>
            </a:pPr>
            <a:r>
              <a:rPr lang="en-US" sz="2200" dirty="0" smtClean="0">
                <a:solidFill>
                  <a:srgbClr val="3E3D2D"/>
                </a:solidFill>
                <a:latin typeface="Calibri" panose="020F0502020204030204" pitchFamily="34" charset="0"/>
              </a:rPr>
              <a:t>Principal designates authorized users</a:t>
            </a:r>
          </a:p>
          <a:p>
            <a:pPr marL="68580" indent="0" defTabSz="914400">
              <a:lnSpc>
                <a:spcPct val="100000"/>
              </a:lnSpc>
              <a:spcBef>
                <a:spcPct val="20000"/>
              </a:spcBef>
              <a:buClr>
                <a:schemeClr val="accent1"/>
              </a:buClr>
              <a:buSzPct val="76000"/>
              <a:buFont typeface="Arial"/>
              <a:buNone/>
            </a:pPr>
            <a:r>
              <a:rPr lang="en-US" sz="2200" dirty="0" smtClean="0">
                <a:solidFill>
                  <a:srgbClr val="3E3D2D"/>
                </a:solidFill>
                <a:latin typeface="Calibri" panose="020F0502020204030204" pitchFamily="34" charset="0"/>
              </a:rPr>
              <a:t>For questions, contact: </a:t>
            </a:r>
          </a:p>
          <a:p>
            <a:pPr marL="68580" indent="0" defTabSz="914400">
              <a:lnSpc>
                <a:spcPct val="100000"/>
              </a:lnSpc>
              <a:spcBef>
                <a:spcPct val="20000"/>
              </a:spcBef>
              <a:buClr>
                <a:schemeClr val="accent1"/>
              </a:buClr>
              <a:buSzPct val="76000"/>
              <a:buFont typeface="Arial"/>
              <a:buNone/>
            </a:pPr>
            <a:r>
              <a:rPr lang="en-US" sz="2200" dirty="0" smtClean="0">
                <a:solidFill>
                  <a:srgbClr val="3E3D2D"/>
                </a:solidFill>
                <a:latin typeface="Calibri" panose="020F0502020204030204" pitchFamily="34" charset="0"/>
              </a:rPr>
              <a:t>Mary Lewis</a:t>
            </a: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200" dirty="0" smtClean="0">
                <a:solidFill>
                  <a:srgbClr val="3E3D2D"/>
                </a:solidFill>
                <a:latin typeface="Calibri" panose="020F0502020204030204" pitchFamily="34" charset="0"/>
              </a:rPr>
              <a:t>Mary.Lewis@illinois.gov </a:t>
            </a:r>
            <a:endParaRPr lang="en-US" sz="2200" dirty="0">
              <a:solidFill>
                <a:srgbClr val="3E3D2D"/>
              </a:solidFill>
              <a:latin typeface="Calibri" panose="020F0502020204030204"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38600" y="685800"/>
            <a:ext cx="5105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9373" y="6271001"/>
            <a:ext cx="9144000" cy="400110"/>
          </a:xfrm>
          <a:prstGeom prst="rect">
            <a:avLst/>
          </a:prstGeom>
          <a:noFill/>
        </p:spPr>
        <p:txBody>
          <a:bodyPr wrap="square" rtlCol="0">
            <a:spAutoFit/>
          </a:bodyPr>
          <a:lstStyle/>
          <a:p>
            <a:pPr algn="ctr"/>
            <a:r>
              <a:rPr lang="en-US" sz="2000" b="1" dirty="0" smtClean="0">
                <a:hlinkClick r:id="rId5"/>
              </a:rPr>
              <a:t>www.isac.org/gap-access</a:t>
            </a:r>
            <a:r>
              <a:rPr lang="en-US" sz="2000" b="1" dirty="0"/>
              <a:t> </a:t>
            </a:r>
          </a:p>
        </p:txBody>
      </p:sp>
    </p:spTree>
    <p:extLst>
      <p:ext uri="{BB962C8B-B14F-4D97-AF65-F5344CB8AC3E}">
        <p14:creationId xmlns:p14="http://schemas.microsoft.com/office/powerpoint/2010/main" val="92907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882396"/>
            <a:ext cx="4257675" cy="492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4" name="Title 1"/>
          <p:cNvSpPr>
            <a:spLocks noGrp="1"/>
          </p:cNvSpPr>
          <p:nvPr>
            <p:ph type="title"/>
          </p:nvPr>
        </p:nvSpPr>
        <p:spPr>
          <a:xfrm>
            <a:off x="152400" y="381000"/>
            <a:ext cx="7886700" cy="1325563"/>
          </a:xfrm>
        </p:spPr>
        <p:txBody>
          <a:bodyPr>
            <a:normAutofit/>
          </a:bodyPr>
          <a:lstStyle/>
          <a:p>
            <a:r>
              <a:rPr lang="es-MX" sz="3600" dirty="0">
                <a:solidFill>
                  <a:schemeClr val="accent2"/>
                </a:solidFill>
              </a:rPr>
              <a:t>ISAC </a:t>
            </a:r>
            <a:r>
              <a:rPr lang="es-MX" sz="3600" dirty="0" err="1">
                <a:solidFill>
                  <a:schemeClr val="accent2"/>
                </a:solidFill>
              </a:rPr>
              <a:t>Publications</a:t>
            </a:r>
            <a:endParaRPr lang="es-MX" sz="3600" dirty="0" smtClean="0">
              <a:solidFill>
                <a:schemeClr val="accent2"/>
              </a:solidFill>
            </a:endParaRPr>
          </a:p>
        </p:txBody>
      </p:sp>
      <p:sp>
        <p:nvSpPr>
          <p:cNvPr id="44035" name="Content Placeholder 10"/>
          <p:cNvSpPr>
            <a:spLocks noGrp="1"/>
          </p:cNvSpPr>
          <p:nvPr>
            <p:ph idx="1"/>
          </p:nvPr>
        </p:nvSpPr>
        <p:spPr>
          <a:xfrm>
            <a:off x="-609600" y="1524000"/>
            <a:ext cx="5562600" cy="4351338"/>
          </a:xfrm>
        </p:spPr>
        <p:txBody>
          <a:bodyPr>
            <a:normAutofit/>
          </a:bodyPr>
          <a:lstStyle/>
          <a:p>
            <a:pPr marL="754380" lvl="2" indent="0" defTabSz="914400">
              <a:lnSpc>
                <a:spcPct val="100000"/>
              </a:lnSpc>
              <a:spcBef>
                <a:spcPct val="20000"/>
              </a:spcBef>
              <a:buClr>
                <a:schemeClr val="accent1"/>
              </a:buClr>
              <a:buSzPct val="76000"/>
              <a:buNone/>
            </a:pPr>
            <a:r>
              <a:rPr lang="en-US" sz="2400" dirty="0">
                <a:solidFill>
                  <a:srgbClr val="3E3D2D"/>
                </a:solidFill>
                <a:latin typeface="Calibri" panose="020F0502020204030204" pitchFamily="34" charset="0"/>
              </a:rPr>
              <a:t>Order Printed </a:t>
            </a:r>
            <a:r>
              <a:rPr lang="en-US" sz="2400" dirty="0" smtClean="0">
                <a:solidFill>
                  <a:srgbClr val="3E3D2D"/>
                </a:solidFill>
                <a:latin typeface="Calibri" panose="020F0502020204030204" pitchFamily="34" charset="0"/>
              </a:rPr>
              <a:t>Materials at no cost</a:t>
            </a:r>
            <a:endParaRPr lang="en-US" sz="2400" dirty="0">
              <a:solidFill>
                <a:srgbClr val="3E3D2D"/>
              </a:solidFill>
              <a:latin typeface="Calibri" panose="020F0502020204030204" pitchFamily="34" charset="0"/>
            </a:endParaRPr>
          </a:p>
          <a:p>
            <a:pPr marL="1371600" lvl="3" indent="-274320" defTabSz="914400">
              <a:lnSpc>
                <a:spcPct val="100000"/>
              </a:lnSpc>
              <a:spcBef>
                <a:spcPct val="20000"/>
              </a:spcBef>
              <a:buClr>
                <a:schemeClr val="accent1"/>
              </a:buClr>
              <a:buSzPct val="76000"/>
              <a:buFont typeface="Arial" panose="020B0604020202020204" pitchFamily="34" charset="0"/>
              <a:buChar char="•"/>
            </a:pPr>
            <a:r>
              <a:rPr lang="en-US" sz="2400" dirty="0">
                <a:solidFill>
                  <a:srgbClr val="3E3D2D"/>
                </a:solidFill>
                <a:latin typeface="Calibri" panose="020F0502020204030204" pitchFamily="34" charset="0"/>
              </a:rPr>
              <a:t>The Financial Aid Process</a:t>
            </a:r>
          </a:p>
          <a:p>
            <a:pPr marL="1371600" lvl="3" indent="-274320" defTabSz="914400">
              <a:lnSpc>
                <a:spcPct val="100000"/>
              </a:lnSpc>
              <a:spcBef>
                <a:spcPct val="20000"/>
              </a:spcBef>
              <a:buClr>
                <a:schemeClr val="accent1"/>
              </a:buClr>
              <a:buSzPct val="76000"/>
              <a:buFont typeface="Arial" panose="020B0604020202020204" pitchFamily="34" charset="0"/>
              <a:buChar char="•"/>
            </a:pPr>
            <a:r>
              <a:rPr lang="en-US" sz="2400" dirty="0" smtClean="0">
                <a:solidFill>
                  <a:srgbClr val="3E3D2D"/>
                </a:solidFill>
                <a:latin typeface="Calibri" panose="020F0502020204030204" pitchFamily="34" charset="0"/>
              </a:rPr>
              <a:t>A Guide to ISAC programs and Services</a:t>
            </a:r>
            <a:endParaRPr lang="en-US" sz="2400" dirty="0">
              <a:solidFill>
                <a:srgbClr val="3E3D2D"/>
              </a:solidFill>
              <a:latin typeface="Calibri" panose="020F0502020204030204" pitchFamily="34" charset="0"/>
            </a:endParaRPr>
          </a:p>
          <a:p>
            <a:pPr marL="1371600" lvl="3" indent="-274320" defTabSz="914400">
              <a:lnSpc>
                <a:spcPct val="100000"/>
              </a:lnSpc>
              <a:spcBef>
                <a:spcPct val="20000"/>
              </a:spcBef>
              <a:buClr>
                <a:schemeClr val="accent1"/>
              </a:buClr>
              <a:buSzPct val="76000"/>
              <a:buFont typeface="Arial" panose="020B0604020202020204" pitchFamily="34" charset="0"/>
              <a:buChar char="•"/>
            </a:pPr>
            <a:r>
              <a:rPr lang="en-US" sz="2400" dirty="0" smtClean="0">
                <a:solidFill>
                  <a:srgbClr val="3E3D2D"/>
                </a:solidFill>
                <a:latin typeface="Calibri" panose="020F0502020204030204" pitchFamily="34" charset="0"/>
              </a:rPr>
              <a:t>What’s needed for FAFSA postcard</a:t>
            </a:r>
            <a:endParaRPr lang="en-US" sz="2400" dirty="0">
              <a:solidFill>
                <a:srgbClr val="3E3D2D"/>
              </a:solidFill>
              <a:latin typeface="Calibri" panose="020F0502020204030204" pitchFamily="34" charset="0"/>
            </a:endParaRPr>
          </a:p>
          <a:p>
            <a:pPr marL="1371600" lvl="3" indent="-274320" defTabSz="914400">
              <a:lnSpc>
                <a:spcPct val="100000"/>
              </a:lnSpc>
              <a:spcBef>
                <a:spcPct val="20000"/>
              </a:spcBef>
              <a:buClr>
                <a:schemeClr val="accent1"/>
              </a:buClr>
              <a:buSzPct val="76000"/>
              <a:buFont typeface="Arial" panose="020B0604020202020204" pitchFamily="34" charset="0"/>
              <a:buChar char="•"/>
            </a:pPr>
            <a:r>
              <a:rPr lang="en-US" sz="2400" dirty="0">
                <a:solidFill>
                  <a:srgbClr val="3E3D2D"/>
                </a:solidFill>
                <a:latin typeface="Calibri" panose="020F0502020204030204" pitchFamily="34" charset="0"/>
              </a:rPr>
              <a:t>Student Portal </a:t>
            </a:r>
            <a:r>
              <a:rPr lang="en-US" sz="2400" dirty="0" smtClean="0">
                <a:solidFill>
                  <a:srgbClr val="3E3D2D"/>
                </a:solidFill>
                <a:latin typeface="Calibri" panose="020F0502020204030204" pitchFamily="34" charset="0"/>
              </a:rPr>
              <a:t>Postcard</a:t>
            </a:r>
            <a:endParaRPr lang="en-US" sz="2400" dirty="0">
              <a:solidFill>
                <a:srgbClr val="3E3D2D"/>
              </a:solidFill>
              <a:latin typeface="Calibri" panose="020F050202020403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1043" y="6469797"/>
            <a:ext cx="1010557" cy="253884"/>
          </a:xfrm>
          <a:prstGeom prst="rect">
            <a:avLst/>
          </a:prstGeom>
        </p:spPr>
      </p:pic>
      <p:sp>
        <p:nvSpPr>
          <p:cNvPr id="9" name="TextBox 8"/>
          <p:cNvSpPr txBox="1"/>
          <p:nvPr/>
        </p:nvSpPr>
        <p:spPr>
          <a:xfrm>
            <a:off x="19373" y="6488668"/>
            <a:ext cx="9144000" cy="369332"/>
          </a:xfrm>
          <a:prstGeom prst="rect">
            <a:avLst/>
          </a:prstGeom>
          <a:noFill/>
        </p:spPr>
        <p:txBody>
          <a:bodyPr wrap="square" rtlCol="0">
            <a:spAutoFit/>
          </a:bodyPr>
          <a:lstStyle/>
          <a:p>
            <a:pPr algn="ctr"/>
            <a:r>
              <a:rPr lang="en-US" b="1" dirty="0" smtClean="0">
                <a:hlinkClick r:id="rId5"/>
              </a:rPr>
              <a:t>www.isac.org/ordermaterials/order-materials.html</a:t>
            </a:r>
            <a:r>
              <a:rPr lang="en-US" b="1" dirty="0" smtClean="0"/>
              <a:t> </a:t>
            </a:r>
            <a:endParaRPr lang="en-US" b="1" dirty="0"/>
          </a:p>
        </p:txBody>
      </p:sp>
    </p:spTree>
    <p:extLst>
      <p:ext uri="{BB962C8B-B14F-4D97-AF65-F5344CB8AC3E}">
        <p14:creationId xmlns:p14="http://schemas.microsoft.com/office/powerpoint/2010/main" val="21173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48023" y="381000"/>
            <a:ext cx="7886700" cy="1325563"/>
          </a:xfrm>
        </p:spPr>
        <p:txBody>
          <a:bodyPr>
            <a:normAutofit/>
          </a:bodyPr>
          <a:lstStyle/>
          <a:p>
            <a:r>
              <a:rPr lang="es-MX" sz="4000" dirty="0" err="1" smtClean="0">
                <a:solidFill>
                  <a:schemeClr val="accent2"/>
                </a:solidFill>
              </a:rPr>
              <a:t>Toolbox</a:t>
            </a:r>
            <a:endParaRPr lang="es-MX" sz="4000" dirty="0" smtClean="0">
              <a:solidFill>
                <a:schemeClr val="accent2"/>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3" y="6469797"/>
            <a:ext cx="1010557" cy="253884"/>
          </a:xfrm>
          <a:prstGeom prst="rect">
            <a:avLst/>
          </a:prstGeom>
        </p:spPr>
      </p:pic>
      <p:sp>
        <p:nvSpPr>
          <p:cNvPr id="8" name="Content Placeholder 10"/>
          <p:cNvSpPr>
            <a:spLocks noGrp="1"/>
          </p:cNvSpPr>
          <p:nvPr>
            <p:ph sz="half" idx="1"/>
          </p:nvPr>
        </p:nvSpPr>
        <p:spPr>
          <a:xfrm>
            <a:off x="361043" y="1600200"/>
            <a:ext cx="4153807" cy="4576763"/>
          </a:xfrm>
        </p:spPr>
        <p:txBody>
          <a:bodyPr>
            <a:normAutofit/>
          </a:bodyPr>
          <a:lstStyle/>
          <a:p>
            <a:pPr marL="411480" indent="-342900" defTabSz="914400">
              <a:lnSpc>
                <a:spcPct val="100000"/>
              </a:lnSpc>
              <a:spcBef>
                <a:spcPct val="20000"/>
              </a:spcBef>
              <a:buClr>
                <a:schemeClr val="accent1"/>
              </a:buClr>
              <a:buSzPct val="76000"/>
            </a:pPr>
            <a:r>
              <a:rPr lang="en-US" sz="2400" dirty="0" smtClean="0">
                <a:solidFill>
                  <a:srgbClr val="3E3D2D"/>
                </a:solidFill>
                <a:latin typeface="Calibri" panose="020F0502020204030204" pitchFamily="34" charset="0"/>
              </a:rPr>
              <a:t>Financial Aid </a:t>
            </a:r>
            <a:r>
              <a:rPr lang="en-US" sz="2400" dirty="0">
                <a:solidFill>
                  <a:srgbClr val="3E3D2D"/>
                </a:solidFill>
                <a:latin typeface="Calibri" panose="020F0502020204030204" pitchFamily="34" charset="0"/>
              </a:rPr>
              <a:t>Game</a:t>
            </a:r>
          </a:p>
          <a:p>
            <a:pPr marL="411480" indent="-342900" defTabSz="914400">
              <a:lnSpc>
                <a:spcPct val="100000"/>
              </a:lnSpc>
              <a:spcBef>
                <a:spcPct val="20000"/>
              </a:spcBef>
              <a:buClr>
                <a:schemeClr val="accent1"/>
              </a:buClr>
              <a:buSzPct val="76000"/>
            </a:pPr>
            <a:r>
              <a:rPr lang="en-US" sz="2400" dirty="0">
                <a:solidFill>
                  <a:srgbClr val="3E3D2D"/>
                </a:solidFill>
                <a:latin typeface="Calibri" panose="020F0502020204030204" pitchFamily="34" charset="0"/>
              </a:rPr>
              <a:t>Internships and Summer Jobs</a:t>
            </a:r>
          </a:p>
          <a:p>
            <a:pPr marL="411480" indent="-342900" defTabSz="914400">
              <a:lnSpc>
                <a:spcPct val="100000"/>
              </a:lnSpc>
              <a:spcBef>
                <a:spcPct val="20000"/>
              </a:spcBef>
              <a:buClr>
                <a:schemeClr val="accent1"/>
              </a:buClr>
              <a:buSzPct val="76000"/>
            </a:pPr>
            <a:r>
              <a:rPr lang="en-US" sz="2400" dirty="0">
                <a:solidFill>
                  <a:srgbClr val="3E3D2D"/>
                </a:solidFill>
                <a:latin typeface="Calibri" panose="020F0502020204030204" pitchFamily="34" charset="0"/>
              </a:rPr>
              <a:t>College Checklist </a:t>
            </a:r>
          </a:p>
          <a:p>
            <a:pPr marL="411480" indent="-342900" defTabSz="914400">
              <a:lnSpc>
                <a:spcPct val="100000"/>
              </a:lnSpc>
              <a:spcBef>
                <a:spcPct val="20000"/>
              </a:spcBef>
              <a:buClr>
                <a:schemeClr val="accent1"/>
              </a:buClr>
              <a:buSzPct val="76000"/>
            </a:pPr>
            <a:r>
              <a:rPr lang="en-US" sz="2400" dirty="0" smtClean="0">
                <a:solidFill>
                  <a:srgbClr val="3E3D2D"/>
                </a:solidFill>
                <a:latin typeface="Calibri" panose="020F0502020204030204" pitchFamily="34" charset="0"/>
              </a:rPr>
              <a:t>Event </a:t>
            </a:r>
            <a:r>
              <a:rPr lang="en-US" sz="2400" dirty="0">
                <a:solidFill>
                  <a:srgbClr val="3E3D2D"/>
                </a:solidFill>
                <a:latin typeface="Calibri" panose="020F0502020204030204" pitchFamily="34" charset="0"/>
              </a:rPr>
              <a:t>Calendar</a:t>
            </a:r>
          </a:p>
          <a:p>
            <a:pPr marL="411480" indent="-342900" defTabSz="914400">
              <a:lnSpc>
                <a:spcPct val="100000"/>
              </a:lnSpc>
              <a:spcBef>
                <a:spcPct val="20000"/>
              </a:spcBef>
              <a:buClr>
                <a:schemeClr val="accent1"/>
              </a:buClr>
              <a:buSzPct val="76000"/>
            </a:pPr>
            <a:r>
              <a:rPr lang="en-US" sz="2400" dirty="0">
                <a:solidFill>
                  <a:srgbClr val="3E3D2D"/>
                </a:solidFill>
                <a:latin typeface="Calibri" panose="020F0502020204030204" pitchFamily="34" charset="0"/>
              </a:rPr>
              <a:t>Financial Aid Comparison Worksheet</a:t>
            </a:r>
          </a:p>
          <a:p>
            <a:pPr marL="411480" indent="-342900" defTabSz="914400">
              <a:lnSpc>
                <a:spcPct val="100000"/>
              </a:lnSpc>
              <a:spcBef>
                <a:spcPct val="20000"/>
              </a:spcBef>
              <a:buClr>
                <a:schemeClr val="accent1"/>
              </a:buClr>
              <a:buSzPct val="76000"/>
            </a:pPr>
            <a:r>
              <a:rPr lang="en-US" sz="2400" dirty="0" smtClean="0">
                <a:solidFill>
                  <a:srgbClr val="3E3D2D"/>
                </a:solidFill>
                <a:latin typeface="Calibri" panose="020F0502020204030204" pitchFamily="34" charset="0"/>
              </a:rPr>
              <a:t>Illinois National Guard </a:t>
            </a:r>
            <a:endParaRPr lang="en-US" sz="2400" dirty="0">
              <a:solidFill>
                <a:srgbClr val="3E3D2D"/>
              </a:solidFill>
              <a:latin typeface="Calibri" panose="020F0502020204030204" pitchFamily="34" charset="0"/>
            </a:endParaRPr>
          </a:p>
          <a:p>
            <a:pPr marL="68580" indent="0" defTabSz="914400">
              <a:lnSpc>
                <a:spcPct val="100000"/>
              </a:lnSpc>
              <a:spcBef>
                <a:spcPts val="0"/>
              </a:spcBef>
              <a:buClr>
                <a:schemeClr val="accent1"/>
              </a:buClr>
              <a:buSzPct val="76000"/>
              <a:buNone/>
            </a:pPr>
            <a:r>
              <a:rPr lang="en-US" sz="2400" dirty="0" smtClean="0">
                <a:solidFill>
                  <a:srgbClr val="3E3D2D"/>
                </a:solidFill>
                <a:latin typeface="Calibri" panose="020F0502020204030204" pitchFamily="34" charset="0"/>
              </a:rPr>
              <a:t>     Grant (ING) Status</a:t>
            </a:r>
          </a:p>
          <a:p>
            <a:pPr marL="411480" indent="-342900" defTabSz="914400">
              <a:lnSpc>
                <a:spcPct val="100000"/>
              </a:lnSpc>
              <a:spcBef>
                <a:spcPct val="20000"/>
              </a:spcBef>
              <a:buClr>
                <a:schemeClr val="accent1"/>
              </a:buClr>
              <a:buSzPct val="76000"/>
            </a:pPr>
            <a:r>
              <a:rPr lang="en-US" sz="2400" dirty="0" smtClean="0">
                <a:solidFill>
                  <a:srgbClr val="3E3D2D"/>
                </a:solidFill>
                <a:latin typeface="Calibri" panose="020F0502020204030204" pitchFamily="34" charset="0"/>
              </a:rPr>
              <a:t>MAP Estimator</a:t>
            </a:r>
            <a:endParaRPr lang="en-US" sz="2400" dirty="0">
              <a:solidFill>
                <a:srgbClr val="3E3D2D"/>
              </a:solidFill>
              <a:latin typeface="Calibri" panose="020F0502020204030204" pitchFamily="34" charset="0"/>
            </a:endParaRPr>
          </a:p>
          <a:p>
            <a:pPr marL="1028700" lvl="2" indent="-274320" defTabSz="914400">
              <a:lnSpc>
                <a:spcPct val="100000"/>
              </a:lnSpc>
              <a:spcBef>
                <a:spcPct val="20000"/>
              </a:spcBef>
              <a:buClr>
                <a:schemeClr val="accent1"/>
              </a:buClr>
              <a:buSzPct val="76000"/>
              <a:buFont typeface="Arial" panose="020B0604020202020204" pitchFamily="34" charset="0"/>
              <a:buChar char="•"/>
            </a:pPr>
            <a:endParaRPr lang="en-US" sz="2000" dirty="0" smtClean="0">
              <a:solidFill>
                <a:srgbClr val="3E3D2D"/>
              </a:solidFill>
              <a:latin typeface="Calibri" panose="020F0502020204030204" pitchFamily="34" charset="0"/>
            </a:endParaRPr>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14800" y="1219200"/>
            <a:ext cx="487070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373" y="6323295"/>
            <a:ext cx="9144000" cy="400110"/>
          </a:xfrm>
          <a:prstGeom prst="rect">
            <a:avLst/>
          </a:prstGeom>
          <a:noFill/>
        </p:spPr>
        <p:txBody>
          <a:bodyPr wrap="square" rtlCol="0">
            <a:spAutoFit/>
          </a:bodyPr>
          <a:lstStyle/>
          <a:p>
            <a:pPr algn="ctr"/>
            <a:r>
              <a:rPr lang="en-US" sz="2000" b="1" dirty="0" smtClean="0">
                <a:hlinkClick r:id="rId5"/>
              </a:rPr>
              <a:t>www.studentportal.isac.org/toolbox</a:t>
            </a:r>
            <a:r>
              <a:rPr lang="en-US" sz="2000" b="1" dirty="0" smtClean="0"/>
              <a:t> </a:t>
            </a:r>
            <a:endParaRPr lang="en-US" sz="2000" b="1" dirty="0"/>
          </a:p>
        </p:txBody>
      </p:sp>
    </p:spTree>
    <p:extLst>
      <p:ext uri="{BB962C8B-B14F-4D97-AF65-F5344CB8AC3E}">
        <p14:creationId xmlns:p14="http://schemas.microsoft.com/office/powerpoint/2010/main" val="56118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043" y="304800"/>
            <a:ext cx="7886700" cy="1325563"/>
          </a:xfrm>
        </p:spPr>
        <p:txBody>
          <a:bodyPr>
            <a:normAutofit/>
          </a:bodyPr>
          <a:lstStyle/>
          <a:p>
            <a:r>
              <a:rPr lang="en-US" sz="4200" dirty="0" smtClean="0">
                <a:solidFill>
                  <a:schemeClr val="accent2"/>
                </a:solidFill>
              </a:rPr>
              <a:t>Agenda</a:t>
            </a:r>
            <a:endParaRPr lang="en-US" sz="4200" dirty="0">
              <a:solidFill>
                <a:schemeClr val="accent2"/>
              </a:solidFill>
            </a:endParaRPr>
          </a:p>
        </p:txBody>
      </p:sp>
      <p:sp>
        <p:nvSpPr>
          <p:cNvPr id="3" name="Content Placeholder 2"/>
          <p:cNvSpPr>
            <a:spLocks noGrp="1"/>
          </p:cNvSpPr>
          <p:nvPr>
            <p:ph idx="1"/>
          </p:nvPr>
        </p:nvSpPr>
        <p:spPr>
          <a:xfrm>
            <a:off x="361043" y="1590848"/>
            <a:ext cx="8641443" cy="5098197"/>
          </a:xfrm>
        </p:spPr>
        <p:txBody>
          <a:bodyPr>
            <a:normAutofit/>
          </a:bodyPr>
          <a:lstStyle/>
          <a:p>
            <a:pPr marL="571500" lvl="0" indent="-346075">
              <a:buClr>
                <a:schemeClr val="accent1"/>
              </a:buClr>
              <a:buSzPct val="85000"/>
              <a:buFont typeface="+mj-lt"/>
              <a:buAutoNum type="arabicPeriod"/>
            </a:pPr>
            <a:r>
              <a:rPr lang="en-US" sz="3400" dirty="0" smtClean="0">
                <a:solidFill>
                  <a:prstClr val="black"/>
                </a:solidFill>
                <a:latin typeface="+mn-lt"/>
              </a:rPr>
              <a:t>Background of </a:t>
            </a:r>
            <a:r>
              <a:rPr lang="en-US" sz="3400" dirty="0" err="1" smtClean="0">
                <a:solidFill>
                  <a:prstClr val="black"/>
                </a:solidFill>
                <a:latin typeface="+mn-lt"/>
              </a:rPr>
              <a:t>PaCE</a:t>
            </a:r>
            <a:r>
              <a:rPr lang="en-US" sz="3400" dirty="0">
                <a:solidFill>
                  <a:prstClr val="black"/>
                </a:solidFill>
                <a:latin typeface="+mn-lt"/>
              </a:rPr>
              <a:t> </a:t>
            </a:r>
            <a:endParaRPr lang="en-US" sz="3400" dirty="0">
              <a:solidFill>
                <a:prstClr val="black"/>
              </a:solidFill>
              <a:latin typeface="+mn-lt"/>
            </a:endParaRPr>
          </a:p>
          <a:p>
            <a:pPr marL="571500" lvl="0" indent="-346075">
              <a:buClr>
                <a:schemeClr val="accent1"/>
              </a:buClr>
              <a:buSzPct val="85000"/>
              <a:buFont typeface="+mj-lt"/>
              <a:buAutoNum type="arabicPeriod"/>
            </a:pPr>
            <a:r>
              <a:rPr lang="en-US" sz="3400" dirty="0" smtClean="0">
                <a:solidFill>
                  <a:prstClr val="black"/>
                </a:solidFill>
                <a:latin typeface="+mn-lt"/>
              </a:rPr>
              <a:t>Overview of </a:t>
            </a:r>
            <a:r>
              <a:rPr lang="en-US" sz="3400" dirty="0" err="1" smtClean="0">
                <a:solidFill>
                  <a:prstClr val="black"/>
                </a:solidFill>
                <a:latin typeface="+mn-lt"/>
              </a:rPr>
              <a:t>PaCE</a:t>
            </a:r>
            <a:endParaRPr lang="en-US" sz="3400" dirty="0" smtClean="0">
              <a:solidFill>
                <a:prstClr val="black"/>
              </a:solidFill>
              <a:latin typeface="+mn-lt"/>
            </a:endParaRPr>
          </a:p>
          <a:p>
            <a:pPr marL="571500" lvl="0" indent="-346075">
              <a:buClr>
                <a:schemeClr val="accent1"/>
              </a:buClr>
              <a:buSzPct val="85000"/>
              <a:buFont typeface="+mj-lt"/>
              <a:buAutoNum type="arabicPeriod"/>
            </a:pPr>
            <a:r>
              <a:rPr lang="en-US" sz="3400" dirty="0" smtClean="0">
                <a:solidFill>
                  <a:prstClr val="black"/>
                </a:solidFill>
                <a:latin typeface="+mn-lt"/>
              </a:rPr>
              <a:t>Implementation of </a:t>
            </a:r>
            <a:r>
              <a:rPr lang="en-US" sz="3400" dirty="0" err="1" smtClean="0">
                <a:solidFill>
                  <a:prstClr val="black"/>
                </a:solidFill>
                <a:latin typeface="+mn-lt"/>
              </a:rPr>
              <a:t>PaCE</a:t>
            </a:r>
            <a:endParaRPr lang="en-US" sz="3400" dirty="0" smtClean="0">
              <a:solidFill>
                <a:prstClr val="black"/>
              </a:solidFill>
              <a:latin typeface="+mn-lt"/>
            </a:endParaRPr>
          </a:p>
          <a:p>
            <a:pPr marL="571500" lvl="0" indent="-346075">
              <a:buClr>
                <a:schemeClr val="accent1"/>
              </a:buClr>
              <a:buSzPct val="85000"/>
              <a:buFont typeface="+mj-lt"/>
              <a:buAutoNum type="arabicPeriod"/>
            </a:pPr>
            <a:r>
              <a:rPr lang="en-US" sz="3400" dirty="0" smtClean="0">
                <a:solidFill>
                  <a:prstClr val="black"/>
                </a:solidFill>
                <a:latin typeface="+mn-lt"/>
              </a:rPr>
              <a:t>Resources</a:t>
            </a:r>
          </a:p>
          <a:p>
            <a:pPr marL="225425" lvl="0" indent="0">
              <a:buClr>
                <a:schemeClr val="accent1"/>
              </a:buClr>
              <a:buSzPct val="85000"/>
              <a:buNone/>
            </a:pPr>
            <a:r>
              <a:rPr lang="en-US" sz="3200" dirty="0" smtClean="0">
                <a:solidFill>
                  <a:prstClr val="black"/>
                </a:solidFill>
                <a:latin typeface="Calibri" panose="020F0502020204030204" pitchFamily="34" charset="0"/>
              </a:rPr>
              <a:t>	</a:t>
            </a:r>
          </a:p>
          <a:p>
            <a:pPr marL="568325" lvl="1" indent="0">
              <a:buClr>
                <a:schemeClr val="accent1"/>
              </a:buClr>
              <a:buSzPct val="85000"/>
              <a:buNone/>
            </a:pPr>
            <a:endParaRPr lang="en-US" sz="3200" dirty="0">
              <a:solidFill>
                <a:prstClr val="black"/>
              </a:solidFill>
              <a:latin typeface="Calibri" panose="020F0502020204030204" pitchFamily="34" charset="0"/>
            </a:endParaRPr>
          </a:p>
          <a:p>
            <a:pPr marL="568325" lvl="1" indent="0">
              <a:buClr>
                <a:schemeClr val="accent1"/>
              </a:buClr>
              <a:buSzPct val="85000"/>
              <a:buNone/>
            </a:pPr>
            <a:endParaRPr lang="en-US" sz="3200" dirty="0" smtClean="0">
              <a:solidFill>
                <a:prstClr val="black"/>
              </a:solidFill>
              <a:latin typeface="Calibri" panose="020F0502020204030204" pitchFamily="34" charset="0"/>
            </a:endParaRPr>
          </a:p>
          <a:p>
            <a:pPr marL="568325" lvl="1" indent="0">
              <a:buClr>
                <a:schemeClr val="accent1"/>
              </a:buClr>
              <a:buSzPct val="85000"/>
              <a:buNone/>
            </a:pPr>
            <a:endParaRPr lang="en-US" sz="3200" dirty="0">
              <a:solidFill>
                <a:prstClr val="black"/>
              </a:solidFill>
              <a:latin typeface="Calibri" panose="020F0502020204030204" pitchFamily="34" charset="0"/>
            </a:endParaRPr>
          </a:p>
          <a:p>
            <a:pPr marL="568325" lvl="1" indent="0">
              <a:buClr>
                <a:schemeClr val="accent1"/>
              </a:buClr>
              <a:buSzPct val="85000"/>
              <a:buNone/>
            </a:pPr>
            <a:endParaRPr lang="en-US" sz="3200" dirty="0" smtClean="0">
              <a:solidFill>
                <a:prstClr val="black"/>
              </a:solidFill>
              <a:latin typeface="Calibri" panose="020F0502020204030204" pitchFamily="34" charset="0"/>
            </a:endParaRPr>
          </a:p>
          <a:p>
            <a:pPr marL="568325" lvl="1" indent="0">
              <a:buClr>
                <a:schemeClr val="accent1"/>
              </a:buClr>
              <a:buSzPct val="85000"/>
              <a:buNone/>
            </a:pPr>
            <a:endParaRPr lang="en-US" sz="3200" dirty="0">
              <a:solidFill>
                <a:prstClr val="black"/>
              </a:solidFill>
              <a:latin typeface="Calibri" panose="020F050202020403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3" y="6469797"/>
            <a:ext cx="1010557" cy="253884"/>
          </a:xfrm>
          <a:prstGeom prst="rect">
            <a:avLst/>
          </a:prstGeom>
        </p:spPr>
      </p:pic>
    </p:spTree>
    <p:extLst>
      <p:ext uri="{BB962C8B-B14F-4D97-AF65-F5344CB8AC3E}">
        <p14:creationId xmlns:p14="http://schemas.microsoft.com/office/powerpoint/2010/main" val="3548334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93700" y="228600"/>
            <a:ext cx="7886700" cy="1325563"/>
          </a:xfrm>
        </p:spPr>
        <p:txBody>
          <a:bodyPr>
            <a:normAutofit/>
          </a:bodyPr>
          <a:lstStyle/>
          <a:p>
            <a:r>
              <a:rPr lang="es-MX" sz="4000" dirty="0" smtClean="0">
                <a:solidFill>
                  <a:schemeClr val="accent2"/>
                </a:solidFill>
              </a:rPr>
              <a:t>ISACorps</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3" y="6469797"/>
            <a:ext cx="1010557" cy="253884"/>
          </a:xfrm>
          <a:prstGeom prst="rect">
            <a:avLst/>
          </a:prstGeom>
        </p:spPr>
      </p:pic>
      <p:sp>
        <p:nvSpPr>
          <p:cNvPr id="10" name="TextBox 9"/>
          <p:cNvSpPr txBox="1"/>
          <p:nvPr/>
        </p:nvSpPr>
        <p:spPr>
          <a:xfrm>
            <a:off x="27709" y="6293354"/>
            <a:ext cx="9144000" cy="400110"/>
          </a:xfrm>
          <a:prstGeom prst="rect">
            <a:avLst/>
          </a:prstGeom>
          <a:noFill/>
        </p:spPr>
        <p:txBody>
          <a:bodyPr wrap="square" rtlCol="0">
            <a:spAutoFit/>
          </a:bodyPr>
          <a:lstStyle/>
          <a:p>
            <a:pPr algn="ctr"/>
            <a:r>
              <a:rPr lang="en-US" sz="2000" b="1" dirty="0" smtClean="0">
                <a:hlinkClick r:id="rId4"/>
              </a:rPr>
              <a:t>www.studentportal.isac.org/isacorps</a:t>
            </a:r>
            <a:r>
              <a:rPr lang="en-US" sz="2000" b="1" dirty="0" smtClean="0"/>
              <a:t> </a:t>
            </a:r>
            <a:endParaRPr lang="en-US" sz="2000" b="1" dirty="0"/>
          </a:p>
        </p:txBody>
      </p:sp>
      <p:sp>
        <p:nvSpPr>
          <p:cNvPr id="11" name="Content Placeholder 10"/>
          <p:cNvSpPr>
            <a:spLocks noGrp="1"/>
          </p:cNvSpPr>
          <p:nvPr>
            <p:ph sz="half" idx="1"/>
          </p:nvPr>
        </p:nvSpPr>
        <p:spPr>
          <a:xfrm>
            <a:off x="533400" y="1295400"/>
            <a:ext cx="4628827" cy="5077103"/>
          </a:xfrm>
        </p:spPr>
        <p:txBody>
          <a:bodyPr>
            <a:normAutofit fontScale="92500" lnSpcReduction="10000"/>
          </a:bodyPr>
          <a:lstStyle/>
          <a:p>
            <a:pPr marL="68580" lvl="0" indent="0" defTabSz="914400">
              <a:lnSpc>
                <a:spcPct val="100000"/>
              </a:lnSpc>
              <a:spcBef>
                <a:spcPct val="20000"/>
              </a:spcBef>
              <a:buClr>
                <a:schemeClr val="accent1"/>
              </a:buClr>
              <a:buSzPct val="76000"/>
              <a:buNone/>
            </a:pPr>
            <a:r>
              <a:rPr lang="en-US" dirty="0">
                <a:solidFill>
                  <a:srgbClr val="3E3D2D"/>
                </a:solidFill>
                <a:latin typeface="Calibri" panose="020F0502020204030204" pitchFamily="34" charset="0"/>
              </a:rPr>
              <a:t>Recent College Graduates</a:t>
            </a:r>
          </a:p>
          <a:p>
            <a:pPr marL="68580" lvl="0" indent="0" defTabSz="914400">
              <a:lnSpc>
                <a:spcPct val="100000"/>
              </a:lnSpc>
              <a:spcBef>
                <a:spcPct val="20000"/>
              </a:spcBef>
              <a:buClr>
                <a:schemeClr val="accent1"/>
              </a:buClr>
              <a:buSzPct val="76000"/>
              <a:buNone/>
            </a:pPr>
            <a:r>
              <a:rPr lang="en-US" dirty="0">
                <a:solidFill>
                  <a:srgbClr val="3E3D2D"/>
                </a:solidFill>
                <a:latin typeface="Calibri" panose="020F0502020204030204" pitchFamily="34" charset="0"/>
              </a:rPr>
              <a:t>Near-Peer Mentoring</a:t>
            </a: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100" dirty="0">
                <a:solidFill>
                  <a:srgbClr val="3E3D2D"/>
                </a:solidFill>
                <a:latin typeface="Calibri" panose="020F0502020204030204" pitchFamily="34" charset="0"/>
              </a:rPr>
              <a:t>One-on-one assistance for students                        and their families</a:t>
            </a: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100" dirty="0">
                <a:solidFill>
                  <a:srgbClr val="3E3D2D"/>
                </a:solidFill>
                <a:latin typeface="Calibri" panose="020F0502020204030204" pitchFamily="34" charset="0"/>
              </a:rPr>
              <a:t>College and career exploration</a:t>
            </a: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100" dirty="0">
                <a:solidFill>
                  <a:srgbClr val="3E3D2D"/>
                </a:solidFill>
                <a:latin typeface="Calibri" panose="020F0502020204030204" pitchFamily="34" charset="0"/>
              </a:rPr>
              <a:t>College and scholarship applications</a:t>
            </a: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100" dirty="0">
                <a:solidFill>
                  <a:srgbClr val="3E3D2D"/>
                </a:solidFill>
                <a:latin typeface="Calibri" panose="020F0502020204030204" pitchFamily="34" charset="0"/>
              </a:rPr>
              <a:t>Completing the FAFSA</a:t>
            </a:r>
          </a:p>
          <a:p>
            <a:pPr marL="68580" lvl="0" indent="0" defTabSz="914400">
              <a:lnSpc>
                <a:spcPct val="100000"/>
              </a:lnSpc>
              <a:spcBef>
                <a:spcPct val="20000"/>
              </a:spcBef>
              <a:buClr>
                <a:schemeClr val="accent1"/>
              </a:buClr>
              <a:buSzPct val="76000"/>
              <a:buNone/>
            </a:pPr>
            <a:r>
              <a:rPr lang="en-US" dirty="0">
                <a:solidFill>
                  <a:srgbClr val="3E3D2D"/>
                </a:solidFill>
                <a:latin typeface="Calibri" panose="020F0502020204030204" pitchFamily="34" charset="0"/>
              </a:rPr>
              <a:t>Presentations and Workshops</a:t>
            </a: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100" dirty="0">
                <a:solidFill>
                  <a:srgbClr val="3E3D2D"/>
                </a:solidFill>
                <a:latin typeface="Calibri" panose="020F0502020204030204" pitchFamily="34" charset="0"/>
              </a:rPr>
              <a:t>The Financial Aid Process</a:t>
            </a: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100" dirty="0">
                <a:solidFill>
                  <a:srgbClr val="3E3D2D"/>
                </a:solidFill>
                <a:latin typeface="Calibri" panose="020F0502020204030204" pitchFamily="34" charset="0"/>
              </a:rPr>
              <a:t>FAFSA Completion Workshops</a:t>
            </a: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100" dirty="0">
                <a:solidFill>
                  <a:srgbClr val="3E3D2D"/>
                </a:solidFill>
                <a:latin typeface="Calibri" panose="020F0502020204030204" pitchFamily="34" charset="0"/>
              </a:rPr>
              <a:t>College Preparation Workshops</a:t>
            </a:r>
          </a:p>
          <a:p>
            <a:pPr marL="68580" lvl="0" indent="0" defTabSz="914400">
              <a:lnSpc>
                <a:spcPct val="100000"/>
              </a:lnSpc>
              <a:spcBef>
                <a:spcPct val="20000"/>
              </a:spcBef>
              <a:buClr>
                <a:schemeClr val="accent1"/>
              </a:buClr>
              <a:buSzPct val="76000"/>
              <a:buNone/>
            </a:pPr>
            <a:r>
              <a:rPr lang="en-US" dirty="0">
                <a:solidFill>
                  <a:srgbClr val="3E3D2D"/>
                </a:solidFill>
                <a:latin typeface="Calibri" panose="020F0502020204030204" pitchFamily="34" charset="0"/>
              </a:rPr>
              <a:t>Contact Your </a:t>
            </a:r>
            <a:r>
              <a:rPr lang="en-US" dirty="0" err="1" smtClean="0">
                <a:solidFill>
                  <a:srgbClr val="3E3D2D"/>
                </a:solidFill>
                <a:latin typeface="Calibri" panose="020F0502020204030204" pitchFamily="34" charset="0"/>
              </a:rPr>
              <a:t>ISACorps</a:t>
            </a:r>
            <a:r>
              <a:rPr lang="en-US" dirty="0" smtClean="0">
                <a:solidFill>
                  <a:srgbClr val="3E3D2D"/>
                </a:solidFill>
                <a:latin typeface="Calibri" panose="020F0502020204030204" pitchFamily="34" charset="0"/>
              </a:rPr>
              <a:t> </a:t>
            </a:r>
            <a:r>
              <a:rPr lang="en-US" dirty="0">
                <a:solidFill>
                  <a:srgbClr val="3E3D2D"/>
                </a:solidFill>
                <a:latin typeface="Calibri" panose="020F0502020204030204" pitchFamily="34" charset="0"/>
              </a:rPr>
              <a:t>Member</a:t>
            </a: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100" dirty="0" smtClean="0">
                <a:solidFill>
                  <a:srgbClr val="3E3D2D"/>
                </a:solidFill>
                <a:latin typeface="Calibri" panose="020F0502020204030204" pitchFamily="34" charset="0"/>
              </a:rPr>
              <a:t>studentportal.isac.org/</a:t>
            </a:r>
            <a:r>
              <a:rPr lang="en-US" sz="2100" dirty="0" err="1" smtClean="0">
                <a:solidFill>
                  <a:srgbClr val="3E3D2D"/>
                </a:solidFill>
                <a:latin typeface="Calibri" panose="020F0502020204030204" pitchFamily="34" charset="0"/>
              </a:rPr>
              <a:t>ISACorps</a:t>
            </a:r>
            <a:endParaRPr lang="en-US" sz="2100" dirty="0" smtClean="0">
              <a:solidFill>
                <a:srgbClr val="3E3D2D"/>
              </a:solidFill>
              <a:latin typeface="Calibri" panose="020F0502020204030204" pitchFamily="34" charset="0"/>
            </a:endParaRPr>
          </a:p>
          <a:p>
            <a:pPr marL="685800" lvl="1" indent="-274320" defTabSz="914400">
              <a:lnSpc>
                <a:spcPct val="100000"/>
              </a:lnSpc>
              <a:spcBef>
                <a:spcPct val="20000"/>
              </a:spcBef>
              <a:buClr>
                <a:schemeClr val="accent1"/>
              </a:buClr>
              <a:buSzPct val="76000"/>
              <a:buFont typeface="Arial" panose="020B0604020202020204" pitchFamily="34" charset="0"/>
              <a:buChar char="•"/>
            </a:pPr>
            <a:r>
              <a:rPr lang="en-US" sz="2100" dirty="0" smtClean="0">
                <a:solidFill>
                  <a:srgbClr val="3E3D2D"/>
                </a:solidFill>
                <a:latin typeface="Calibri" panose="020F0502020204030204" pitchFamily="34" charset="0"/>
              </a:rPr>
              <a:t>Abel </a:t>
            </a:r>
            <a:r>
              <a:rPr lang="en-US" sz="2100" dirty="0">
                <a:solidFill>
                  <a:srgbClr val="3E3D2D"/>
                </a:solidFill>
                <a:latin typeface="Calibri" panose="020F0502020204030204" pitchFamily="34" charset="0"/>
              </a:rPr>
              <a:t>Montoya – Abel.Montoya@ISAC.Illinois.gov</a:t>
            </a:r>
          </a:p>
          <a:p>
            <a:pPr marL="1028700" lvl="2" indent="-274320" defTabSz="914400">
              <a:lnSpc>
                <a:spcPct val="100000"/>
              </a:lnSpc>
              <a:spcBef>
                <a:spcPct val="20000"/>
              </a:spcBef>
              <a:buClr>
                <a:schemeClr val="accent1"/>
              </a:buClr>
              <a:buSzPct val="76000"/>
              <a:buFont typeface="Arial" panose="020B0604020202020204" pitchFamily="34" charset="0"/>
              <a:buChar char="•"/>
            </a:pPr>
            <a:endParaRPr lang="en-US" sz="2000" dirty="0" smtClean="0">
              <a:solidFill>
                <a:srgbClr val="3E3D2D"/>
              </a:solidFill>
              <a:latin typeface="Calibri" panose="020F0502020204030204" pitchFamily="34" charset="0"/>
            </a:endParaRPr>
          </a:p>
        </p:txBody>
      </p:sp>
      <p:pic>
        <p:nvPicPr>
          <p:cNvPr id="1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10200" y="359773"/>
            <a:ext cx="3457581" cy="566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92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839200" cy="4957763"/>
          </a:xfrm>
        </p:spPr>
        <p:txBody>
          <a:bodyPr>
            <a:normAutofit/>
          </a:bodyPr>
          <a:lstStyle/>
          <a:p>
            <a:pPr>
              <a:buFont typeface="Wingdings" panose="05000000000000000000" pitchFamily="2" charset="2"/>
              <a:buChar char="Ø"/>
            </a:pPr>
            <a:r>
              <a:rPr lang="en-US" sz="2400" dirty="0" smtClean="0">
                <a:solidFill>
                  <a:schemeClr val="accent1"/>
                </a:solidFill>
              </a:rPr>
              <a:t> Specific resources from our partners to assist with meeting benchmarks</a:t>
            </a:r>
          </a:p>
          <a:p>
            <a:pPr>
              <a:buFont typeface="Wingdings" panose="05000000000000000000" pitchFamily="2" charset="2"/>
              <a:buChar char="Ø"/>
            </a:pPr>
            <a:r>
              <a:rPr lang="en-US" sz="2400" dirty="0" smtClean="0">
                <a:solidFill>
                  <a:schemeClr val="accent1"/>
                </a:solidFill>
              </a:rPr>
              <a:t> Framework is not a mandate – nothing in the resource guide is required, just meant to assist with implementation</a:t>
            </a:r>
            <a:endParaRPr lang="en-US" sz="2400" dirty="0">
              <a:solidFill>
                <a:schemeClr val="accent1"/>
              </a:solidFill>
            </a:endParaRPr>
          </a:p>
          <a:p>
            <a:pPr>
              <a:buFont typeface="Wingdings" panose="05000000000000000000" pitchFamily="2" charset="2"/>
              <a:buChar char="Ø"/>
            </a:pPr>
            <a:r>
              <a:rPr lang="en-US" sz="2400" dirty="0" smtClean="0">
                <a:solidFill>
                  <a:schemeClr val="accent1"/>
                </a:solidFill>
              </a:rPr>
              <a:t> All ISAC partner resources from SALT, IL </a:t>
            </a:r>
            <a:r>
              <a:rPr lang="en-US" sz="2400" dirty="0" err="1" smtClean="0">
                <a:solidFill>
                  <a:schemeClr val="accent1"/>
                </a:solidFill>
              </a:rPr>
              <a:t>WorkNet</a:t>
            </a:r>
            <a:r>
              <a:rPr lang="en-US" sz="2400" dirty="0">
                <a:solidFill>
                  <a:schemeClr val="accent1"/>
                </a:solidFill>
              </a:rPr>
              <a:t> </a:t>
            </a:r>
            <a:r>
              <a:rPr lang="en-US" sz="2400" dirty="0" smtClean="0">
                <a:solidFill>
                  <a:schemeClr val="accent1"/>
                </a:solidFill>
              </a:rPr>
              <a:t>and College Greenlight require student account to access</a:t>
            </a:r>
          </a:p>
          <a:p>
            <a:pPr lvl="1">
              <a:buFont typeface="Wingdings" panose="05000000000000000000" pitchFamily="2" charset="2"/>
              <a:buChar char="Ø"/>
            </a:pPr>
            <a:r>
              <a:rPr lang="en-US" sz="2200" dirty="0" smtClean="0">
                <a:solidFill>
                  <a:schemeClr val="accent1"/>
                </a:solidFill>
              </a:rPr>
              <a:t>Includes additional resources from College Board, FSA, Econ IL</a:t>
            </a:r>
          </a:p>
          <a:p>
            <a:pPr>
              <a:buFont typeface="Wingdings" panose="05000000000000000000" pitchFamily="2" charset="2"/>
              <a:buChar char="Ø"/>
            </a:pPr>
            <a:r>
              <a:rPr lang="en-US" sz="2400" dirty="0" err="1" smtClean="0">
                <a:solidFill>
                  <a:schemeClr val="accent1"/>
                </a:solidFill>
              </a:rPr>
              <a:t>ISACorps</a:t>
            </a:r>
            <a:r>
              <a:rPr lang="en-US" sz="2400" dirty="0" smtClean="0">
                <a:solidFill>
                  <a:schemeClr val="accent1"/>
                </a:solidFill>
              </a:rPr>
              <a:t> presentations/activities included in some grade levels</a:t>
            </a:r>
          </a:p>
          <a:p>
            <a:pPr lvl="1">
              <a:buFont typeface="Wingdings" panose="05000000000000000000" pitchFamily="2" charset="2"/>
              <a:buChar char="Ø"/>
            </a:pPr>
            <a:r>
              <a:rPr lang="en-US" sz="2200" dirty="0" smtClean="0">
                <a:solidFill>
                  <a:schemeClr val="accent1"/>
                </a:solidFill>
              </a:rPr>
              <a:t>Mix of classroom and parent/evening presentations </a:t>
            </a:r>
            <a:endParaRPr lang="en-US" sz="2200" dirty="0">
              <a:solidFill>
                <a:schemeClr val="accent1"/>
              </a:solidFill>
            </a:endParaRPr>
          </a:p>
        </p:txBody>
      </p:sp>
      <p:sp>
        <p:nvSpPr>
          <p:cNvPr id="4" name="Title 1"/>
          <p:cNvSpPr>
            <a:spLocks noGrp="1"/>
          </p:cNvSpPr>
          <p:nvPr>
            <p:ph type="title"/>
          </p:nvPr>
        </p:nvSpPr>
        <p:spPr>
          <a:xfrm>
            <a:off x="152400" y="457200"/>
            <a:ext cx="8286750" cy="1325563"/>
          </a:xfrm>
        </p:spPr>
        <p:txBody>
          <a:bodyPr>
            <a:normAutofit/>
          </a:bodyPr>
          <a:lstStyle/>
          <a:p>
            <a:r>
              <a:rPr lang="en-US" sz="4800" dirty="0" err="1" smtClean="0">
                <a:solidFill>
                  <a:schemeClr val="accent2">
                    <a:lumMod val="60000"/>
                    <a:lumOff val="40000"/>
                  </a:schemeClr>
                </a:solidFill>
                <a:latin typeface="+mn-lt"/>
              </a:rPr>
              <a:t>PaCE</a:t>
            </a:r>
            <a:r>
              <a:rPr lang="en-US" sz="4800" dirty="0" smtClean="0">
                <a:solidFill>
                  <a:schemeClr val="accent2">
                    <a:lumMod val="60000"/>
                    <a:lumOff val="40000"/>
                  </a:schemeClr>
                </a:solidFill>
                <a:latin typeface="+mn-lt"/>
              </a:rPr>
              <a:t> Resource Guide</a:t>
            </a:r>
            <a:endParaRPr lang="en-US" sz="4800" dirty="0">
              <a:solidFill>
                <a:schemeClr val="accent2">
                  <a:lumMod val="60000"/>
                  <a:lumOff val="40000"/>
                </a:schemeClr>
              </a:solidFill>
              <a:latin typeface="+mn-l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1042" y="6120193"/>
            <a:ext cx="1239158" cy="311316"/>
          </a:xfrm>
          <a:prstGeom prst="rect">
            <a:avLst/>
          </a:prstGeom>
        </p:spPr>
      </p:pic>
    </p:spTree>
    <p:extLst>
      <p:ext uri="{BB962C8B-B14F-4D97-AF65-F5344CB8AC3E}">
        <p14:creationId xmlns:p14="http://schemas.microsoft.com/office/powerpoint/2010/main" val="440918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1042" y="6314139"/>
            <a:ext cx="1086757" cy="273028"/>
          </a:xfrm>
          <a:prstGeom prst="rect">
            <a:avLst/>
          </a:prstGeom>
        </p:spPr>
      </p:pic>
      <p:sp>
        <p:nvSpPr>
          <p:cNvPr id="10" name="TextBox 9"/>
          <p:cNvSpPr txBox="1"/>
          <p:nvPr/>
        </p:nvSpPr>
        <p:spPr>
          <a:xfrm>
            <a:off x="152400" y="1295400"/>
            <a:ext cx="8610600" cy="132343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solidFill>
                  <a:schemeClr val="accent1"/>
                </a:solidFill>
                <a:latin typeface="Roboto"/>
              </a:rPr>
              <a:t>Develop school/community wide goals and an implementation timeline</a:t>
            </a:r>
          </a:p>
          <a:p>
            <a:pPr marL="342900" indent="-342900">
              <a:buFont typeface="Wingdings" panose="05000000000000000000" pitchFamily="2" charset="2"/>
              <a:buChar char="Ø"/>
            </a:pPr>
            <a:r>
              <a:rPr lang="en-US" sz="2000" dirty="0" smtClean="0">
                <a:solidFill>
                  <a:schemeClr val="accent1"/>
                </a:solidFill>
                <a:latin typeface="Roboto"/>
              </a:rPr>
              <a:t>Document and track progress</a:t>
            </a:r>
          </a:p>
          <a:p>
            <a:pPr marL="342900" indent="-342900">
              <a:buFont typeface="Wingdings" panose="05000000000000000000" pitchFamily="2" charset="2"/>
              <a:buChar char="Ø"/>
            </a:pPr>
            <a:r>
              <a:rPr lang="en-US" sz="2000" dirty="0" smtClean="0">
                <a:solidFill>
                  <a:schemeClr val="accent1"/>
                </a:solidFill>
                <a:latin typeface="Roboto"/>
              </a:rPr>
              <a:t>Tailor </a:t>
            </a:r>
            <a:r>
              <a:rPr lang="en-US" sz="2000" dirty="0" err="1" smtClean="0">
                <a:solidFill>
                  <a:schemeClr val="accent1"/>
                </a:solidFill>
                <a:latin typeface="Roboto"/>
              </a:rPr>
              <a:t>PaCE</a:t>
            </a:r>
            <a:r>
              <a:rPr lang="en-US" sz="2000" dirty="0" smtClean="0">
                <a:solidFill>
                  <a:schemeClr val="accent1"/>
                </a:solidFill>
                <a:latin typeface="Roboto"/>
              </a:rPr>
              <a:t> framework to what works best at your school and create your own guiding document</a:t>
            </a:r>
            <a:endParaRPr lang="en-US" sz="2000" dirty="0">
              <a:solidFill>
                <a:schemeClr val="accent1"/>
              </a:solidFill>
              <a:latin typeface="Roboto"/>
            </a:endParaRPr>
          </a:p>
        </p:txBody>
      </p:sp>
      <p:sp>
        <p:nvSpPr>
          <p:cNvPr id="13" name="Title 1"/>
          <p:cNvSpPr>
            <a:spLocks noGrp="1"/>
          </p:cNvSpPr>
          <p:nvPr>
            <p:ph type="title"/>
          </p:nvPr>
        </p:nvSpPr>
        <p:spPr>
          <a:xfrm>
            <a:off x="152400" y="304800"/>
            <a:ext cx="8362950" cy="1142999"/>
          </a:xfrm>
        </p:spPr>
        <p:txBody>
          <a:bodyPr>
            <a:normAutofit/>
          </a:bodyPr>
          <a:lstStyle/>
          <a:p>
            <a:r>
              <a:rPr lang="en-US" sz="3600" dirty="0" smtClean="0">
                <a:solidFill>
                  <a:schemeClr val="accent2"/>
                </a:solidFill>
              </a:rPr>
              <a:t>Step 3: Action Planning</a:t>
            </a:r>
            <a:endParaRPr lang="en-US" sz="3600" dirty="0">
              <a:solidFill>
                <a:schemeClr val="accent2"/>
              </a:solidFill>
            </a:endParaRP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042" y="2743200"/>
            <a:ext cx="8458199" cy="3195777"/>
          </a:xfrm>
        </p:spPr>
      </p:pic>
    </p:spTree>
    <p:extLst>
      <p:ext uri="{BB962C8B-B14F-4D97-AF65-F5344CB8AC3E}">
        <p14:creationId xmlns:p14="http://schemas.microsoft.com/office/powerpoint/2010/main" val="83066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600" dirty="0" smtClean="0">
                <a:solidFill>
                  <a:schemeClr val="accent2"/>
                </a:solidFill>
              </a:rPr>
              <a:t>Thank you. </a:t>
            </a:r>
          </a:p>
          <a:p>
            <a:pPr marL="0" indent="0" algn="ctr">
              <a:buNone/>
            </a:pPr>
            <a:endParaRPr lang="en-US" sz="4400" dirty="0">
              <a:solidFill>
                <a:schemeClr val="accent2"/>
              </a:solidFill>
            </a:endParaRPr>
          </a:p>
          <a:p>
            <a:pPr marL="0" indent="0" algn="ctr">
              <a:buNone/>
            </a:pPr>
            <a:endParaRPr lang="en-US" sz="4400" dirty="0" smtClean="0">
              <a:solidFill>
                <a:schemeClr val="accent2"/>
              </a:solidFill>
            </a:endParaRPr>
          </a:p>
          <a:p>
            <a:pPr marL="0" indent="0" algn="ctr">
              <a:buNone/>
            </a:pPr>
            <a:r>
              <a:rPr lang="en-US" sz="4000" dirty="0" smtClean="0"/>
              <a:t>Eddie </a:t>
            </a:r>
            <a:r>
              <a:rPr lang="en-US" sz="4000" dirty="0" err="1" smtClean="0"/>
              <a:t>Brambila</a:t>
            </a:r>
            <a:endParaRPr lang="en-US" sz="4000" dirty="0" smtClean="0"/>
          </a:p>
          <a:p>
            <a:pPr marL="0" indent="0" algn="ctr">
              <a:buNone/>
            </a:pPr>
            <a:r>
              <a:rPr lang="en-US" sz="4000" dirty="0" smtClean="0"/>
              <a:t>Eddie.brambila@illinois.gov</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1042" y="6314139"/>
            <a:ext cx="1086757" cy="273028"/>
          </a:xfrm>
          <a:prstGeom prst="rect">
            <a:avLst/>
          </a:prstGeom>
        </p:spPr>
      </p:pic>
    </p:spTree>
    <p:extLst>
      <p:ext uri="{BB962C8B-B14F-4D97-AF65-F5344CB8AC3E}">
        <p14:creationId xmlns:p14="http://schemas.microsoft.com/office/powerpoint/2010/main" val="210813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572500" cy="685799"/>
          </a:xfrm>
        </p:spPr>
        <p:txBody>
          <a:bodyPr/>
          <a:lstStyle/>
          <a:p>
            <a:r>
              <a:rPr lang="en-US" dirty="0" smtClean="0">
                <a:solidFill>
                  <a:schemeClr val="accent2"/>
                </a:solidFill>
              </a:rPr>
              <a:t>Background of </a:t>
            </a:r>
            <a:r>
              <a:rPr lang="en-US" dirty="0" err="1" smtClean="0">
                <a:solidFill>
                  <a:schemeClr val="accent2"/>
                </a:solidFill>
              </a:rPr>
              <a:t>PaCE</a:t>
            </a:r>
            <a:endParaRPr lang="en-US" dirty="0">
              <a:solidFill>
                <a:schemeClr val="accent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7901316"/>
              </p:ext>
            </p:extLst>
          </p:nvPr>
        </p:nvGraphicFramePr>
        <p:xfrm>
          <a:off x="228600" y="990600"/>
          <a:ext cx="8839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39272" y="6313881"/>
            <a:ext cx="1010557" cy="253884"/>
          </a:xfrm>
          <a:prstGeom prst="rect">
            <a:avLst/>
          </a:prstGeom>
        </p:spPr>
      </p:pic>
    </p:spTree>
    <p:extLst>
      <p:ext uri="{BB962C8B-B14F-4D97-AF65-F5344CB8AC3E}">
        <p14:creationId xmlns:p14="http://schemas.microsoft.com/office/powerpoint/2010/main" val="3329659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5400" cy="1158874"/>
          </a:xfrm>
        </p:spPr>
        <p:txBody>
          <a:bodyPr>
            <a:noAutofit/>
          </a:bodyPr>
          <a:lstStyle/>
          <a:p>
            <a:r>
              <a:rPr lang="en-US" sz="3200" dirty="0" smtClean="0">
                <a:solidFill>
                  <a:schemeClr val="accent2"/>
                </a:solidFill>
              </a:rPr>
              <a:t>Components of the </a:t>
            </a:r>
            <a:br>
              <a:rPr lang="en-US" sz="3200" dirty="0" smtClean="0">
                <a:solidFill>
                  <a:schemeClr val="accent2"/>
                </a:solidFill>
              </a:rPr>
            </a:br>
            <a:r>
              <a:rPr lang="en-US" sz="3200" dirty="0" smtClean="0">
                <a:solidFill>
                  <a:schemeClr val="accent2"/>
                </a:solidFill>
              </a:rPr>
              <a:t>Postsecondary Workforce Readiness (PWR) Act </a:t>
            </a:r>
            <a:endParaRPr lang="en-US" sz="3200" dirty="0">
              <a:solidFill>
                <a:schemeClr val="accent2"/>
              </a:solidFill>
            </a:endParaRPr>
          </a:p>
        </p:txBody>
      </p:sp>
      <p:pic>
        <p:nvPicPr>
          <p:cNvPr id="11" name="image3.jpeg" descr="Screen Clipping"/>
          <p:cNvPicPr>
            <a:picLocks noGrp="1"/>
          </p:cNvPicPr>
          <p:nvPr>
            <p:ph idx="1"/>
          </p:nvPr>
        </p:nvPicPr>
        <p:blipFill>
          <a:blip r:embed="rId3" cstate="print"/>
          <a:stretch>
            <a:fillRect/>
          </a:stretch>
        </p:blipFill>
        <p:spPr>
          <a:xfrm>
            <a:off x="1143000" y="1295400"/>
            <a:ext cx="6629400" cy="55626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 y="6398235"/>
            <a:ext cx="1295400" cy="325446"/>
          </a:xfrm>
          <a:prstGeom prst="rect">
            <a:avLst/>
          </a:prstGeom>
        </p:spPr>
      </p:pic>
    </p:spTree>
    <p:extLst>
      <p:ext uri="{BB962C8B-B14F-4D97-AF65-F5344CB8AC3E}">
        <p14:creationId xmlns:p14="http://schemas.microsoft.com/office/powerpoint/2010/main" val="3270198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1"/>
          <p:cNvSpPr/>
          <p:nvPr/>
        </p:nvSpPr>
        <p:spPr>
          <a:xfrm>
            <a:off x="381000" y="1606550"/>
            <a:ext cx="2886710" cy="774700"/>
          </a:xfrm>
          <a:custGeom>
            <a:avLst/>
            <a:gdLst/>
            <a:ahLst/>
            <a:cxnLst/>
            <a:rect l="l" t="t" r="r" b="b"/>
            <a:pathLst>
              <a:path w="2886710" h="774700">
                <a:moveTo>
                  <a:pt x="2757424" y="0"/>
                </a:moveTo>
                <a:lnTo>
                  <a:pt x="129031" y="0"/>
                </a:lnTo>
                <a:lnTo>
                  <a:pt x="78808" y="10142"/>
                </a:lnTo>
                <a:lnTo>
                  <a:pt x="37793" y="37798"/>
                </a:lnTo>
                <a:lnTo>
                  <a:pt x="10140" y="78813"/>
                </a:lnTo>
                <a:lnTo>
                  <a:pt x="0" y="129031"/>
                </a:lnTo>
                <a:lnTo>
                  <a:pt x="0" y="645160"/>
                </a:lnTo>
                <a:lnTo>
                  <a:pt x="10140" y="695378"/>
                </a:lnTo>
                <a:lnTo>
                  <a:pt x="37793" y="736393"/>
                </a:lnTo>
                <a:lnTo>
                  <a:pt x="78808" y="764049"/>
                </a:lnTo>
                <a:lnTo>
                  <a:pt x="129031" y="774191"/>
                </a:lnTo>
                <a:lnTo>
                  <a:pt x="2757424" y="774191"/>
                </a:lnTo>
                <a:lnTo>
                  <a:pt x="2807642" y="764049"/>
                </a:lnTo>
                <a:lnTo>
                  <a:pt x="2848657" y="736393"/>
                </a:lnTo>
                <a:lnTo>
                  <a:pt x="2876313" y="695378"/>
                </a:lnTo>
                <a:lnTo>
                  <a:pt x="2886455" y="645160"/>
                </a:lnTo>
                <a:lnTo>
                  <a:pt x="2886455" y="129031"/>
                </a:lnTo>
                <a:lnTo>
                  <a:pt x="2876313" y="78813"/>
                </a:lnTo>
                <a:lnTo>
                  <a:pt x="2848657" y="37798"/>
                </a:lnTo>
                <a:lnTo>
                  <a:pt x="2807642" y="10142"/>
                </a:lnTo>
                <a:lnTo>
                  <a:pt x="2757424" y="0"/>
                </a:lnTo>
                <a:close/>
              </a:path>
            </a:pathLst>
          </a:custGeom>
          <a:solidFill>
            <a:srgbClr val="D2ADA8"/>
          </a:solidFill>
        </p:spPr>
        <p:txBody>
          <a:bodyPr wrap="square" lIns="0" tIns="0" rIns="0" bIns="0" rtlCol="0"/>
          <a:lstStyle/>
          <a:p>
            <a:endParaRPr/>
          </a:p>
        </p:txBody>
      </p:sp>
      <p:sp>
        <p:nvSpPr>
          <p:cNvPr id="6" name="object 23"/>
          <p:cNvSpPr txBox="1"/>
          <p:nvPr/>
        </p:nvSpPr>
        <p:spPr>
          <a:xfrm>
            <a:off x="500336" y="1704077"/>
            <a:ext cx="2584450" cy="579646"/>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92934"/>
                </a:solidFill>
                <a:latin typeface="Arial"/>
                <a:cs typeface="Arial"/>
              </a:rPr>
              <a:t>ISBE, </a:t>
            </a:r>
            <a:r>
              <a:rPr sz="1800" b="1" spc="-5" dirty="0">
                <a:solidFill>
                  <a:srgbClr val="292934"/>
                </a:solidFill>
                <a:latin typeface="Arial"/>
                <a:cs typeface="Arial"/>
              </a:rPr>
              <a:t>ICCB, </a:t>
            </a:r>
            <a:r>
              <a:rPr sz="1800" b="1" dirty="0">
                <a:solidFill>
                  <a:srgbClr val="292934"/>
                </a:solidFill>
                <a:latin typeface="Arial"/>
                <a:cs typeface="Arial"/>
              </a:rPr>
              <a:t>IBHE,</a:t>
            </a:r>
            <a:r>
              <a:rPr sz="1800" b="1" spc="-80" dirty="0">
                <a:solidFill>
                  <a:srgbClr val="292934"/>
                </a:solidFill>
                <a:latin typeface="Arial"/>
                <a:cs typeface="Arial"/>
              </a:rPr>
              <a:t> </a:t>
            </a:r>
            <a:r>
              <a:rPr sz="1800" b="1" spc="-15" dirty="0" smtClean="0">
                <a:solidFill>
                  <a:srgbClr val="292934"/>
                </a:solidFill>
                <a:latin typeface="Arial"/>
                <a:cs typeface="Arial"/>
              </a:rPr>
              <a:t>ISAC</a:t>
            </a:r>
            <a:endParaRPr lang="en-US" sz="1800" b="1" spc="-15" dirty="0" smtClean="0">
              <a:solidFill>
                <a:srgbClr val="292934"/>
              </a:solidFill>
              <a:latin typeface="Arial"/>
              <a:cs typeface="Arial"/>
            </a:endParaRPr>
          </a:p>
          <a:p>
            <a:pPr marL="12700">
              <a:lnSpc>
                <a:spcPct val="100000"/>
              </a:lnSpc>
              <a:spcBef>
                <a:spcPts val="100"/>
              </a:spcBef>
            </a:pPr>
            <a:r>
              <a:rPr lang="en-US" b="1" spc="-15" dirty="0">
                <a:solidFill>
                  <a:srgbClr val="292934"/>
                </a:solidFill>
                <a:latin typeface="Arial"/>
                <a:cs typeface="Arial"/>
              </a:rPr>
              <a:t>	</a:t>
            </a:r>
            <a:r>
              <a:rPr lang="en-US" b="1" spc="-15" dirty="0" smtClean="0">
                <a:solidFill>
                  <a:srgbClr val="292934"/>
                </a:solidFill>
                <a:latin typeface="Arial"/>
                <a:cs typeface="Arial"/>
              </a:rPr>
              <a:t>7/1/2017</a:t>
            </a:r>
            <a:endParaRPr sz="1800" dirty="0">
              <a:latin typeface="Arial"/>
              <a:cs typeface="Arial"/>
            </a:endParaRPr>
          </a:p>
        </p:txBody>
      </p:sp>
      <p:sp>
        <p:nvSpPr>
          <p:cNvPr id="9" name="object 15"/>
          <p:cNvSpPr txBox="1"/>
          <p:nvPr/>
        </p:nvSpPr>
        <p:spPr>
          <a:xfrm>
            <a:off x="1927815" y="3083525"/>
            <a:ext cx="2287905" cy="469900"/>
          </a:xfrm>
          <a:prstGeom prst="rect">
            <a:avLst/>
          </a:prstGeom>
          <a:solidFill>
            <a:srgbClr val="74C2A0"/>
          </a:solidFill>
        </p:spPr>
        <p:txBody>
          <a:bodyPr vert="horz" wrap="square" lIns="0" tIns="91440" rIns="0" bIns="0" rtlCol="0">
            <a:spAutoFit/>
          </a:bodyPr>
          <a:lstStyle/>
          <a:p>
            <a:pPr marL="179070">
              <a:lnSpc>
                <a:spcPct val="100000"/>
              </a:lnSpc>
              <a:spcBef>
                <a:spcPts val="720"/>
              </a:spcBef>
            </a:pPr>
            <a:r>
              <a:rPr sz="1800" dirty="0">
                <a:solidFill>
                  <a:srgbClr val="FFFFFF"/>
                </a:solidFill>
                <a:latin typeface="Arial"/>
                <a:cs typeface="Arial"/>
              </a:rPr>
              <a:t>By </a:t>
            </a:r>
            <a:r>
              <a:rPr sz="1800" spc="-5" dirty="0">
                <a:solidFill>
                  <a:srgbClr val="FFFFFF"/>
                </a:solidFill>
                <a:latin typeface="Arial"/>
                <a:cs typeface="Arial"/>
              </a:rPr>
              <a:t>end of 9</a:t>
            </a:r>
            <a:r>
              <a:rPr sz="1800" spc="-7" baseline="25462" dirty="0">
                <a:solidFill>
                  <a:srgbClr val="FFFFFF"/>
                </a:solidFill>
                <a:latin typeface="Arial"/>
                <a:cs typeface="Arial"/>
              </a:rPr>
              <a:t>th</a:t>
            </a:r>
            <a:r>
              <a:rPr sz="1800" spc="150" baseline="25462" dirty="0">
                <a:solidFill>
                  <a:srgbClr val="FFFFFF"/>
                </a:solidFill>
                <a:latin typeface="Arial"/>
                <a:cs typeface="Arial"/>
              </a:rPr>
              <a:t> </a:t>
            </a:r>
            <a:r>
              <a:rPr sz="1800" spc="-5" dirty="0">
                <a:solidFill>
                  <a:srgbClr val="FFFFFF"/>
                </a:solidFill>
                <a:latin typeface="Arial"/>
                <a:cs typeface="Arial"/>
              </a:rPr>
              <a:t>grade</a:t>
            </a:r>
            <a:endParaRPr sz="1800" dirty="0">
              <a:latin typeface="Arial"/>
              <a:cs typeface="Arial"/>
            </a:endParaRPr>
          </a:p>
        </p:txBody>
      </p:sp>
      <p:sp>
        <p:nvSpPr>
          <p:cNvPr id="10" name="object 11"/>
          <p:cNvSpPr/>
          <p:nvPr/>
        </p:nvSpPr>
        <p:spPr>
          <a:xfrm>
            <a:off x="163287" y="3553425"/>
            <a:ext cx="2312035" cy="457201"/>
          </a:xfrm>
          <a:custGeom>
            <a:avLst/>
            <a:gdLst/>
            <a:ahLst/>
            <a:cxnLst/>
            <a:rect l="l" t="t" r="r" b="b"/>
            <a:pathLst>
              <a:path w="2312035" h="497204">
                <a:moveTo>
                  <a:pt x="0" y="496824"/>
                </a:moveTo>
                <a:lnTo>
                  <a:pt x="2311908" y="496824"/>
                </a:lnTo>
                <a:lnTo>
                  <a:pt x="2311908" y="0"/>
                </a:lnTo>
                <a:lnTo>
                  <a:pt x="0" y="0"/>
                </a:lnTo>
                <a:lnTo>
                  <a:pt x="0" y="496824"/>
                </a:lnTo>
                <a:close/>
              </a:path>
            </a:pathLst>
          </a:custGeom>
          <a:solidFill>
            <a:srgbClr val="00AF50"/>
          </a:solidFill>
        </p:spPr>
        <p:txBody>
          <a:bodyPr wrap="square" lIns="0" tIns="0" rIns="0" bIns="0" rtlCol="0"/>
          <a:lstStyle/>
          <a:p>
            <a:pPr algn="ctr"/>
            <a:endParaRPr dirty="0">
              <a:solidFill>
                <a:schemeClr val="bg1"/>
              </a:solidFill>
              <a:latin typeface="Arial" pitchFamily="34" charset="0"/>
              <a:cs typeface="Arial" pitchFamily="34" charset="0"/>
            </a:endParaRPr>
          </a:p>
        </p:txBody>
      </p:sp>
      <p:sp>
        <p:nvSpPr>
          <p:cNvPr id="11" name="object 17"/>
          <p:cNvSpPr txBox="1"/>
          <p:nvPr/>
        </p:nvSpPr>
        <p:spPr>
          <a:xfrm>
            <a:off x="3505200" y="2612355"/>
            <a:ext cx="2286000" cy="471170"/>
          </a:xfrm>
          <a:prstGeom prst="rect">
            <a:avLst/>
          </a:prstGeom>
          <a:solidFill>
            <a:srgbClr val="6A9DCC"/>
          </a:solidFill>
        </p:spPr>
        <p:txBody>
          <a:bodyPr vert="horz" wrap="square" lIns="0" tIns="91440" rIns="0" bIns="0" rtlCol="0">
            <a:spAutoFit/>
          </a:bodyPr>
          <a:lstStyle/>
          <a:p>
            <a:pPr marL="115570">
              <a:lnSpc>
                <a:spcPct val="100000"/>
              </a:lnSpc>
              <a:spcBef>
                <a:spcPts val="720"/>
              </a:spcBef>
            </a:pPr>
            <a:r>
              <a:rPr sz="1800" dirty="0">
                <a:solidFill>
                  <a:srgbClr val="FFFFFF"/>
                </a:solidFill>
                <a:latin typeface="Arial"/>
                <a:cs typeface="Arial"/>
              </a:rPr>
              <a:t>By </a:t>
            </a:r>
            <a:r>
              <a:rPr sz="1800" spc="-5" dirty="0">
                <a:solidFill>
                  <a:srgbClr val="FFFFFF"/>
                </a:solidFill>
                <a:latin typeface="Arial"/>
                <a:cs typeface="Arial"/>
              </a:rPr>
              <a:t>end of 10</a:t>
            </a:r>
            <a:r>
              <a:rPr sz="1800" spc="-7" baseline="25462" dirty="0">
                <a:solidFill>
                  <a:srgbClr val="FFFFFF"/>
                </a:solidFill>
                <a:latin typeface="Arial"/>
                <a:cs typeface="Arial"/>
              </a:rPr>
              <a:t>th</a:t>
            </a:r>
            <a:r>
              <a:rPr sz="1800" spc="165" baseline="25462" dirty="0">
                <a:solidFill>
                  <a:srgbClr val="FFFFFF"/>
                </a:solidFill>
                <a:latin typeface="Arial"/>
                <a:cs typeface="Arial"/>
              </a:rPr>
              <a:t> </a:t>
            </a:r>
            <a:r>
              <a:rPr sz="1800" spc="-5" dirty="0">
                <a:solidFill>
                  <a:srgbClr val="FFFFFF"/>
                </a:solidFill>
                <a:latin typeface="Arial"/>
                <a:cs typeface="Arial"/>
              </a:rPr>
              <a:t>grade</a:t>
            </a:r>
            <a:endParaRPr sz="1800" dirty="0">
              <a:latin typeface="Arial"/>
              <a:cs typeface="Arial"/>
            </a:endParaRPr>
          </a:p>
        </p:txBody>
      </p:sp>
      <p:sp>
        <p:nvSpPr>
          <p:cNvPr id="13" name="object 18"/>
          <p:cNvSpPr/>
          <p:nvPr/>
        </p:nvSpPr>
        <p:spPr>
          <a:xfrm>
            <a:off x="4876800" y="2133600"/>
            <a:ext cx="2312035" cy="478755"/>
          </a:xfrm>
          <a:custGeom>
            <a:avLst/>
            <a:gdLst/>
            <a:ahLst/>
            <a:cxnLst/>
            <a:rect l="l" t="t" r="r" b="b"/>
            <a:pathLst>
              <a:path w="2312034" h="497205">
                <a:moveTo>
                  <a:pt x="0" y="496824"/>
                </a:moveTo>
                <a:lnTo>
                  <a:pt x="2311907" y="496824"/>
                </a:lnTo>
                <a:lnTo>
                  <a:pt x="2311907" y="0"/>
                </a:lnTo>
                <a:lnTo>
                  <a:pt x="0" y="0"/>
                </a:lnTo>
                <a:lnTo>
                  <a:pt x="0" y="496824"/>
                </a:lnTo>
                <a:close/>
              </a:path>
            </a:pathLst>
          </a:custGeom>
          <a:solidFill>
            <a:srgbClr val="00AFEF"/>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5" name="object 26"/>
          <p:cNvSpPr/>
          <p:nvPr/>
        </p:nvSpPr>
        <p:spPr>
          <a:xfrm>
            <a:off x="6172200" y="1453080"/>
            <a:ext cx="2895600" cy="919897"/>
          </a:xfrm>
          <a:custGeom>
            <a:avLst/>
            <a:gdLst/>
            <a:ahLst/>
            <a:cxnLst/>
            <a:rect l="l" t="t" r="r" b="b"/>
            <a:pathLst>
              <a:path w="3065145" h="858519">
                <a:moveTo>
                  <a:pt x="0" y="214502"/>
                </a:moveTo>
                <a:lnTo>
                  <a:pt x="2635758" y="214502"/>
                </a:lnTo>
                <a:lnTo>
                  <a:pt x="2635758" y="0"/>
                </a:lnTo>
                <a:lnTo>
                  <a:pt x="3064764" y="429005"/>
                </a:lnTo>
                <a:lnTo>
                  <a:pt x="2635758" y="858012"/>
                </a:lnTo>
                <a:lnTo>
                  <a:pt x="2635758" y="643508"/>
                </a:lnTo>
                <a:lnTo>
                  <a:pt x="0" y="643508"/>
                </a:lnTo>
                <a:lnTo>
                  <a:pt x="0" y="214502"/>
                </a:lnTo>
                <a:close/>
              </a:path>
            </a:pathLst>
          </a:custGeom>
          <a:solidFill>
            <a:schemeClr val="accent1">
              <a:lumMod val="75000"/>
            </a:schemeClr>
          </a:solidFill>
          <a:ln w="25908">
            <a:solidFill>
              <a:srgbClr val="6B76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object 27"/>
          <p:cNvSpPr txBox="1"/>
          <p:nvPr/>
        </p:nvSpPr>
        <p:spPr>
          <a:xfrm>
            <a:off x="6324600" y="1732162"/>
            <a:ext cx="2082164"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By </a:t>
            </a:r>
            <a:r>
              <a:rPr sz="1800" spc="-10" dirty="0">
                <a:solidFill>
                  <a:srgbClr val="FFFFFF"/>
                </a:solidFill>
                <a:latin typeface="Arial"/>
                <a:cs typeface="Arial"/>
              </a:rPr>
              <a:t>end </a:t>
            </a:r>
            <a:r>
              <a:rPr sz="1800" dirty="0">
                <a:solidFill>
                  <a:srgbClr val="FFFFFF"/>
                </a:solidFill>
                <a:latin typeface="Arial"/>
                <a:cs typeface="Arial"/>
              </a:rPr>
              <a:t>of </a:t>
            </a:r>
            <a:r>
              <a:rPr sz="1800" spc="-5" dirty="0">
                <a:solidFill>
                  <a:srgbClr val="FFFFFF"/>
                </a:solidFill>
                <a:latin typeface="Arial"/>
                <a:cs typeface="Arial"/>
              </a:rPr>
              <a:t>12</a:t>
            </a:r>
            <a:r>
              <a:rPr sz="1800" spc="-7" baseline="25462" dirty="0">
                <a:solidFill>
                  <a:srgbClr val="FFFFFF"/>
                </a:solidFill>
                <a:latin typeface="Arial"/>
                <a:cs typeface="Arial"/>
              </a:rPr>
              <a:t>th</a:t>
            </a:r>
            <a:r>
              <a:rPr sz="1800" spc="172" baseline="25462" dirty="0">
                <a:solidFill>
                  <a:srgbClr val="FFFFFF"/>
                </a:solidFill>
                <a:latin typeface="Arial"/>
                <a:cs typeface="Arial"/>
              </a:rPr>
              <a:t> </a:t>
            </a:r>
            <a:r>
              <a:rPr sz="1800" spc="-10" dirty="0">
                <a:solidFill>
                  <a:srgbClr val="FFFFFF"/>
                </a:solidFill>
                <a:latin typeface="Arial"/>
                <a:cs typeface="Arial"/>
              </a:rPr>
              <a:t>grade</a:t>
            </a:r>
            <a:endParaRPr sz="1800" dirty="0">
              <a:latin typeface="Arial"/>
              <a:cs typeface="Arial"/>
            </a:endParaRPr>
          </a:p>
        </p:txBody>
      </p:sp>
      <p:sp>
        <p:nvSpPr>
          <p:cNvPr id="17" name="object 13"/>
          <p:cNvSpPr txBox="1"/>
          <p:nvPr/>
        </p:nvSpPr>
        <p:spPr>
          <a:xfrm>
            <a:off x="185058" y="3583940"/>
            <a:ext cx="2286000" cy="299720"/>
          </a:xfrm>
          <a:prstGeom prst="rect">
            <a:avLst/>
          </a:prstGeom>
        </p:spPr>
        <p:txBody>
          <a:bodyPr vert="horz" wrap="square" lIns="0" tIns="12700" rIns="0" bIns="0" rtlCol="0">
            <a:spAutoFit/>
          </a:bodyPr>
          <a:lstStyle/>
          <a:p>
            <a:pPr marL="178435">
              <a:lnSpc>
                <a:spcPct val="100000"/>
              </a:lnSpc>
              <a:spcBef>
                <a:spcPts val="100"/>
              </a:spcBef>
            </a:pPr>
            <a:r>
              <a:rPr sz="1800" dirty="0">
                <a:solidFill>
                  <a:srgbClr val="FFFFFF"/>
                </a:solidFill>
                <a:latin typeface="Arial"/>
                <a:cs typeface="Arial"/>
              </a:rPr>
              <a:t>By </a:t>
            </a:r>
            <a:r>
              <a:rPr sz="1800" spc="-5" dirty="0">
                <a:solidFill>
                  <a:srgbClr val="FFFFFF"/>
                </a:solidFill>
                <a:latin typeface="Arial"/>
                <a:cs typeface="Arial"/>
              </a:rPr>
              <a:t>end of 8</a:t>
            </a:r>
            <a:r>
              <a:rPr sz="1800" spc="-7" baseline="25462" dirty="0">
                <a:solidFill>
                  <a:srgbClr val="FFFFFF"/>
                </a:solidFill>
                <a:latin typeface="Arial"/>
                <a:cs typeface="Arial"/>
              </a:rPr>
              <a:t>th</a:t>
            </a:r>
            <a:r>
              <a:rPr sz="1800" spc="150" baseline="25462" dirty="0">
                <a:solidFill>
                  <a:srgbClr val="FFFFFF"/>
                </a:solidFill>
                <a:latin typeface="Arial"/>
                <a:cs typeface="Arial"/>
              </a:rPr>
              <a:t> </a:t>
            </a:r>
            <a:r>
              <a:rPr sz="1800" spc="-5" dirty="0">
                <a:solidFill>
                  <a:srgbClr val="FFFFFF"/>
                </a:solidFill>
                <a:latin typeface="Arial"/>
                <a:cs typeface="Arial"/>
              </a:rPr>
              <a:t>grade</a:t>
            </a:r>
            <a:endParaRPr sz="1800" dirty="0">
              <a:latin typeface="Arial"/>
              <a:cs typeface="Arial"/>
            </a:endParaRPr>
          </a:p>
        </p:txBody>
      </p:sp>
      <p:sp>
        <p:nvSpPr>
          <p:cNvPr id="18" name="object 24"/>
          <p:cNvSpPr txBox="1"/>
          <p:nvPr/>
        </p:nvSpPr>
        <p:spPr>
          <a:xfrm>
            <a:off x="-337820" y="2223117"/>
            <a:ext cx="7526655" cy="299720"/>
          </a:xfrm>
          <a:prstGeom prst="rect">
            <a:avLst/>
          </a:prstGeom>
        </p:spPr>
        <p:txBody>
          <a:bodyPr vert="horz" wrap="square" lIns="0" tIns="12700" rIns="0" bIns="0" rtlCol="0">
            <a:spAutoFit/>
          </a:bodyPr>
          <a:lstStyle/>
          <a:p>
            <a:pPr marL="12700">
              <a:lnSpc>
                <a:spcPct val="100000"/>
              </a:lnSpc>
              <a:spcBef>
                <a:spcPts val="100"/>
              </a:spcBef>
              <a:tabLst>
                <a:tab pos="5349875" algn="l"/>
              </a:tabLst>
            </a:pPr>
            <a:r>
              <a:rPr sz="1800" b="1" spc="-5" dirty="0">
                <a:solidFill>
                  <a:srgbClr val="292934"/>
                </a:solidFill>
                <a:latin typeface="Arial"/>
                <a:cs typeface="Arial"/>
              </a:rPr>
              <a:t>	</a:t>
            </a:r>
            <a:r>
              <a:rPr sz="1800" dirty="0">
                <a:solidFill>
                  <a:srgbClr val="FFFFFF"/>
                </a:solidFill>
                <a:latin typeface="Arial"/>
                <a:cs typeface="Arial"/>
              </a:rPr>
              <a:t>By </a:t>
            </a:r>
            <a:r>
              <a:rPr sz="1800" spc="-5" dirty="0">
                <a:solidFill>
                  <a:srgbClr val="FFFFFF"/>
                </a:solidFill>
                <a:latin typeface="Arial"/>
                <a:cs typeface="Arial"/>
              </a:rPr>
              <a:t>end of </a:t>
            </a:r>
            <a:r>
              <a:rPr sz="1800" spc="-40" dirty="0">
                <a:solidFill>
                  <a:srgbClr val="FFFFFF"/>
                </a:solidFill>
                <a:latin typeface="Arial"/>
                <a:cs typeface="Arial"/>
              </a:rPr>
              <a:t>11</a:t>
            </a:r>
            <a:r>
              <a:rPr sz="1800" spc="-60" baseline="25462" dirty="0">
                <a:solidFill>
                  <a:srgbClr val="FFFFFF"/>
                </a:solidFill>
                <a:latin typeface="Arial"/>
                <a:cs typeface="Arial"/>
              </a:rPr>
              <a:t>th</a:t>
            </a:r>
            <a:r>
              <a:rPr sz="1800" spc="187" baseline="25462" dirty="0">
                <a:solidFill>
                  <a:srgbClr val="FFFFFF"/>
                </a:solidFill>
                <a:latin typeface="Arial"/>
                <a:cs typeface="Arial"/>
              </a:rPr>
              <a:t> </a:t>
            </a:r>
            <a:r>
              <a:rPr sz="1800" spc="-5" dirty="0">
                <a:solidFill>
                  <a:srgbClr val="FFFFFF"/>
                </a:solidFill>
                <a:latin typeface="Arial"/>
                <a:cs typeface="Arial"/>
              </a:rPr>
              <a:t>grade</a:t>
            </a:r>
            <a:endParaRPr sz="1800" dirty="0">
              <a:latin typeface="Arial"/>
              <a:cs typeface="Arial"/>
            </a:endParaRPr>
          </a:p>
        </p:txBody>
      </p:sp>
      <p:sp>
        <p:nvSpPr>
          <p:cNvPr id="19" name="object 3"/>
          <p:cNvSpPr/>
          <p:nvPr/>
        </p:nvSpPr>
        <p:spPr>
          <a:xfrm>
            <a:off x="5486400" y="2971800"/>
            <a:ext cx="3297935" cy="3113532"/>
          </a:xfrm>
          <a:prstGeom prst="rect">
            <a:avLst/>
          </a:prstGeom>
          <a:blipFill>
            <a:blip r:embed="rId3" cstate="print"/>
            <a:stretch>
              <a:fillRect/>
            </a:stretch>
          </a:blipFill>
        </p:spPr>
        <p:txBody>
          <a:bodyPr wrap="square" lIns="0" tIns="0" rIns="0" bIns="0" rtlCol="0"/>
          <a:lstStyle/>
          <a:p>
            <a:endParaRPr dirty="0"/>
          </a:p>
        </p:txBody>
      </p:sp>
      <p:sp>
        <p:nvSpPr>
          <p:cNvPr id="20" name="object 4"/>
          <p:cNvSpPr txBox="1"/>
          <p:nvPr/>
        </p:nvSpPr>
        <p:spPr>
          <a:xfrm>
            <a:off x="6598157" y="3282950"/>
            <a:ext cx="1074420" cy="450850"/>
          </a:xfrm>
          <a:prstGeom prst="rect">
            <a:avLst/>
          </a:prstGeom>
        </p:spPr>
        <p:txBody>
          <a:bodyPr vert="horz" wrap="square" lIns="0" tIns="45720" rIns="0" bIns="0" rtlCol="0">
            <a:spAutoFit/>
          </a:bodyPr>
          <a:lstStyle/>
          <a:p>
            <a:pPr marL="12700" marR="5080" indent="220979">
              <a:lnSpc>
                <a:spcPts val="1550"/>
              </a:lnSpc>
              <a:spcBef>
                <a:spcPts val="360"/>
              </a:spcBef>
            </a:pPr>
            <a:r>
              <a:rPr sz="1500" b="1" spc="-5" dirty="0">
                <a:solidFill>
                  <a:srgbClr val="292934"/>
                </a:solidFill>
                <a:latin typeface="Arial"/>
                <a:cs typeface="Arial"/>
              </a:rPr>
              <a:t>Career  Exp</a:t>
            </a:r>
            <a:r>
              <a:rPr sz="1500" b="1" dirty="0">
                <a:solidFill>
                  <a:srgbClr val="292934"/>
                </a:solidFill>
                <a:latin typeface="Arial"/>
                <a:cs typeface="Arial"/>
              </a:rPr>
              <a:t>lor</a:t>
            </a:r>
            <a:r>
              <a:rPr sz="1500" b="1" spc="0" dirty="0">
                <a:solidFill>
                  <a:srgbClr val="292934"/>
                </a:solidFill>
                <a:latin typeface="Arial"/>
                <a:cs typeface="Arial"/>
              </a:rPr>
              <a:t>a</a:t>
            </a:r>
            <a:r>
              <a:rPr sz="1500" b="1" dirty="0">
                <a:solidFill>
                  <a:srgbClr val="292934"/>
                </a:solidFill>
                <a:latin typeface="Arial"/>
                <a:cs typeface="Arial"/>
              </a:rPr>
              <a:t>t</a:t>
            </a:r>
            <a:r>
              <a:rPr sz="1500" b="1" spc="0" dirty="0">
                <a:solidFill>
                  <a:srgbClr val="292934"/>
                </a:solidFill>
                <a:latin typeface="Arial"/>
                <a:cs typeface="Arial"/>
              </a:rPr>
              <a:t>i</a:t>
            </a:r>
            <a:r>
              <a:rPr sz="1500" b="1" spc="-5" dirty="0">
                <a:solidFill>
                  <a:srgbClr val="292934"/>
                </a:solidFill>
                <a:latin typeface="Arial"/>
                <a:cs typeface="Arial"/>
              </a:rPr>
              <a:t>o</a:t>
            </a:r>
            <a:r>
              <a:rPr sz="1500" b="1" dirty="0">
                <a:solidFill>
                  <a:srgbClr val="292934"/>
                </a:solidFill>
                <a:latin typeface="Arial"/>
                <a:cs typeface="Arial"/>
              </a:rPr>
              <a:t>n</a:t>
            </a:r>
            <a:endParaRPr sz="1500" dirty="0">
              <a:latin typeface="Arial"/>
              <a:cs typeface="Arial"/>
            </a:endParaRPr>
          </a:p>
        </p:txBody>
      </p:sp>
      <p:sp>
        <p:nvSpPr>
          <p:cNvPr id="22" name="object 5"/>
          <p:cNvSpPr txBox="1"/>
          <p:nvPr/>
        </p:nvSpPr>
        <p:spPr>
          <a:xfrm>
            <a:off x="6526402" y="3658235"/>
            <a:ext cx="1217930" cy="450850"/>
          </a:xfrm>
          <a:prstGeom prst="rect">
            <a:avLst/>
          </a:prstGeom>
        </p:spPr>
        <p:txBody>
          <a:bodyPr vert="horz" wrap="square" lIns="0" tIns="45720" rIns="0" bIns="0" rtlCol="0">
            <a:spAutoFit/>
          </a:bodyPr>
          <a:lstStyle/>
          <a:p>
            <a:pPr marL="12700" marR="5080" indent="427990">
              <a:lnSpc>
                <a:spcPts val="1550"/>
              </a:lnSpc>
              <a:spcBef>
                <a:spcPts val="360"/>
              </a:spcBef>
            </a:pPr>
            <a:r>
              <a:rPr sz="1500" b="1" spc="-5" dirty="0">
                <a:solidFill>
                  <a:srgbClr val="292934"/>
                </a:solidFill>
                <a:latin typeface="Arial"/>
                <a:cs typeface="Arial"/>
              </a:rPr>
              <a:t>and  De</a:t>
            </a:r>
            <a:r>
              <a:rPr sz="1500" b="1" spc="-35" dirty="0">
                <a:solidFill>
                  <a:srgbClr val="292934"/>
                </a:solidFill>
                <a:latin typeface="Arial"/>
                <a:cs typeface="Arial"/>
              </a:rPr>
              <a:t>v</a:t>
            </a:r>
            <a:r>
              <a:rPr sz="1500" b="1" spc="-5" dirty="0">
                <a:solidFill>
                  <a:srgbClr val="292934"/>
                </a:solidFill>
                <a:latin typeface="Arial"/>
                <a:cs typeface="Arial"/>
              </a:rPr>
              <a:t>e</a:t>
            </a:r>
            <a:r>
              <a:rPr sz="1500" b="1" dirty="0">
                <a:solidFill>
                  <a:srgbClr val="292934"/>
                </a:solidFill>
                <a:latin typeface="Arial"/>
                <a:cs typeface="Arial"/>
              </a:rPr>
              <a:t>lo</a:t>
            </a:r>
            <a:r>
              <a:rPr sz="1500" b="1" spc="-10" dirty="0">
                <a:solidFill>
                  <a:srgbClr val="292934"/>
                </a:solidFill>
                <a:latin typeface="Arial"/>
                <a:cs typeface="Arial"/>
              </a:rPr>
              <a:t>p</a:t>
            </a:r>
            <a:r>
              <a:rPr sz="1500" b="1" spc="-5" dirty="0">
                <a:solidFill>
                  <a:srgbClr val="292934"/>
                </a:solidFill>
                <a:latin typeface="Arial"/>
                <a:cs typeface="Arial"/>
              </a:rPr>
              <a:t>ment</a:t>
            </a:r>
            <a:endParaRPr sz="1500" dirty="0">
              <a:latin typeface="Arial"/>
              <a:cs typeface="Arial"/>
            </a:endParaRPr>
          </a:p>
        </p:txBody>
      </p:sp>
      <p:sp>
        <p:nvSpPr>
          <p:cNvPr id="23" name="object 9"/>
          <p:cNvSpPr txBox="1"/>
          <p:nvPr/>
        </p:nvSpPr>
        <p:spPr>
          <a:xfrm>
            <a:off x="5943600" y="4781651"/>
            <a:ext cx="903605" cy="689610"/>
          </a:xfrm>
          <a:prstGeom prst="rect">
            <a:avLst/>
          </a:prstGeom>
        </p:spPr>
        <p:txBody>
          <a:bodyPr vert="horz" wrap="square" lIns="0" tIns="45719" rIns="0" bIns="0" rtlCol="0">
            <a:spAutoFit/>
          </a:bodyPr>
          <a:lstStyle/>
          <a:p>
            <a:pPr marL="12700" marR="5080" algn="ctr">
              <a:lnSpc>
                <a:spcPct val="86300"/>
              </a:lnSpc>
              <a:spcBef>
                <a:spcPts val="359"/>
              </a:spcBef>
            </a:pPr>
            <a:r>
              <a:rPr sz="1600" b="1" spc="-5" dirty="0">
                <a:solidFill>
                  <a:srgbClr val="292934"/>
                </a:solidFill>
                <a:latin typeface="Arial"/>
                <a:cs typeface="Arial"/>
              </a:rPr>
              <a:t>Fi</a:t>
            </a:r>
            <a:r>
              <a:rPr sz="1600" b="1" spc="-15" dirty="0">
                <a:solidFill>
                  <a:srgbClr val="292934"/>
                </a:solidFill>
                <a:latin typeface="Arial"/>
                <a:cs typeface="Arial"/>
              </a:rPr>
              <a:t>n</a:t>
            </a:r>
            <a:r>
              <a:rPr sz="1600" b="1" spc="-5" dirty="0">
                <a:solidFill>
                  <a:srgbClr val="292934"/>
                </a:solidFill>
                <a:latin typeface="Arial"/>
                <a:cs typeface="Arial"/>
              </a:rPr>
              <a:t>ancial  </a:t>
            </a:r>
            <a:r>
              <a:rPr sz="1600" b="1" spc="-20" dirty="0">
                <a:solidFill>
                  <a:srgbClr val="292934"/>
                </a:solidFill>
                <a:latin typeface="Arial"/>
                <a:cs typeface="Arial"/>
              </a:rPr>
              <a:t>Aid </a:t>
            </a:r>
            <a:r>
              <a:rPr sz="1600" b="1" spc="-5" dirty="0">
                <a:solidFill>
                  <a:srgbClr val="292934"/>
                </a:solidFill>
                <a:latin typeface="Arial"/>
                <a:cs typeface="Arial"/>
              </a:rPr>
              <a:t>and  Literacy</a:t>
            </a:r>
            <a:endParaRPr sz="1600" dirty="0">
              <a:latin typeface="Arial"/>
              <a:cs typeface="Arial"/>
            </a:endParaRPr>
          </a:p>
        </p:txBody>
      </p:sp>
      <p:sp>
        <p:nvSpPr>
          <p:cNvPr id="26" name="object 7"/>
          <p:cNvSpPr txBox="1"/>
          <p:nvPr/>
        </p:nvSpPr>
        <p:spPr>
          <a:xfrm>
            <a:off x="7466075" y="4787296"/>
            <a:ext cx="1138555" cy="452120"/>
          </a:xfrm>
          <a:prstGeom prst="rect">
            <a:avLst/>
          </a:prstGeom>
        </p:spPr>
        <p:txBody>
          <a:bodyPr vert="horz" wrap="square" lIns="0" tIns="44450" rIns="0" bIns="0" rtlCol="0">
            <a:spAutoFit/>
          </a:bodyPr>
          <a:lstStyle/>
          <a:p>
            <a:pPr marL="12700" marR="5080" indent="132080">
              <a:lnSpc>
                <a:spcPts val="1560"/>
              </a:lnSpc>
              <a:spcBef>
                <a:spcPts val="350"/>
              </a:spcBef>
            </a:pPr>
            <a:r>
              <a:rPr sz="1500" b="1" spc="-5" dirty="0">
                <a:solidFill>
                  <a:srgbClr val="292934"/>
                </a:solidFill>
                <a:latin typeface="Arial"/>
                <a:cs typeface="Arial"/>
              </a:rPr>
              <a:t>xploratio  Pr</a:t>
            </a:r>
            <a:r>
              <a:rPr sz="1500" b="1" dirty="0">
                <a:solidFill>
                  <a:srgbClr val="292934"/>
                </a:solidFill>
                <a:latin typeface="Arial"/>
                <a:cs typeface="Arial"/>
              </a:rPr>
              <a:t>e</a:t>
            </a:r>
            <a:r>
              <a:rPr sz="1500" b="1" spc="-5" dirty="0">
                <a:solidFill>
                  <a:srgbClr val="292934"/>
                </a:solidFill>
                <a:latin typeface="Arial"/>
                <a:cs typeface="Arial"/>
              </a:rPr>
              <a:t>par</a:t>
            </a:r>
            <a:r>
              <a:rPr sz="1500" b="1" dirty="0">
                <a:solidFill>
                  <a:srgbClr val="292934"/>
                </a:solidFill>
                <a:latin typeface="Arial"/>
                <a:cs typeface="Arial"/>
              </a:rPr>
              <a:t>at</a:t>
            </a:r>
            <a:r>
              <a:rPr sz="1500" b="1" spc="0" dirty="0">
                <a:solidFill>
                  <a:srgbClr val="292934"/>
                </a:solidFill>
                <a:latin typeface="Arial"/>
                <a:cs typeface="Arial"/>
              </a:rPr>
              <a:t>i</a:t>
            </a:r>
            <a:r>
              <a:rPr sz="1500" b="1" spc="-5" dirty="0">
                <a:solidFill>
                  <a:srgbClr val="292934"/>
                </a:solidFill>
                <a:latin typeface="Arial"/>
                <a:cs typeface="Arial"/>
              </a:rPr>
              <a:t>on</a:t>
            </a:r>
            <a:r>
              <a:rPr sz="1500" b="1" dirty="0">
                <a:solidFill>
                  <a:srgbClr val="292934"/>
                </a:solidFill>
                <a:latin typeface="Arial"/>
                <a:cs typeface="Arial"/>
              </a:rPr>
              <a:t>,</a:t>
            </a:r>
            <a:endParaRPr sz="1500" dirty="0">
              <a:latin typeface="Arial"/>
              <a:cs typeface="Arial"/>
            </a:endParaRPr>
          </a:p>
        </p:txBody>
      </p:sp>
      <p:sp>
        <p:nvSpPr>
          <p:cNvPr id="27" name="object 6"/>
          <p:cNvSpPr txBox="1"/>
          <p:nvPr/>
        </p:nvSpPr>
        <p:spPr>
          <a:xfrm>
            <a:off x="7286371" y="4589642"/>
            <a:ext cx="1497964" cy="451484"/>
          </a:xfrm>
          <a:prstGeom prst="rect">
            <a:avLst/>
          </a:prstGeom>
        </p:spPr>
        <p:txBody>
          <a:bodyPr vert="horz" wrap="square" lIns="0" tIns="12700" rIns="0" bIns="0" rtlCol="0">
            <a:spAutoFit/>
          </a:bodyPr>
          <a:lstStyle/>
          <a:p>
            <a:pPr marL="1270" algn="ctr">
              <a:lnSpc>
                <a:spcPts val="1675"/>
              </a:lnSpc>
              <a:spcBef>
                <a:spcPts val="100"/>
              </a:spcBef>
            </a:pPr>
            <a:r>
              <a:rPr sz="1500" b="1" spc="-5" dirty="0">
                <a:solidFill>
                  <a:srgbClr val="292934"/>
                </a:solidFill>
                <a:latin typeface="Arial"/>
                <a:cs typeface="Arial"/>
              </a:rPr>
              <a:t>College</a:t>
            </a:r>
            <a:endParaRPr sz="1500" dirty="0">
              <a:latin typeface="Arial"/>
              <a:cs typeface="Arial"/>
            </a:endParaRPr>
          </a:p>
          <a:p>
            <a:pPr algn="ctr">
              <a:lnSpc>
                <a:spcPts val="1675"/>
              </a:lnSpc>
              <a:tabLst>
                <a:tab pos="931544" algn="l"/>
              </a:tabLst>
            </a:pPr>
            <a:r>
              <a:rPr sz="1500" b="1" dirty="0">
                <a:solidFill>
                  <a:srgbClr val="292934"/>
                </a:solidFill>
                <a:latin typeface="Arial"/>
                <a:cs typeface="Arial"/>
              </a:rPr>
              <a:t>E	</a:t>
            </a:r>
            <a:r>
              <a:rPr sz="1500" b="1" spc="-5" dirty="0" smtClean="0">
                <a:solidFill>
                  <a:srgbClr val="292934"/>
                </a:solidFill>
                <a:latin typeface="Arial"/>
                <a:cs typeface="Arial"/>
              </a:rPr>
              <a:t>n</a:t>
            </a:r>
            <a:r>
              <a:rPr sz="1500" b="1" dirty="0">
                <a:solidFill>
                  <a:srgbClr val="292934"/>
                </a:solidFill>
                <a:latin typeface="Arial"/>
                <a:cs typeface="Arial"/>
              </a:rPr>
              <a:t>,</a:t>
            </a:r>
            <a:endParaRPr sz="1500" dirty="0">
              <a:latin typeface="Arial"/>
              <a:cs typeface="Arial"/>
            </a:endParaRPr>
          </a:p>
        </p:txBody>
      </p:sp>
      <p:sp>
        <p:nvSpPr>
          <p:cNvPr id="28" name="object 8"/>
          <p:cNvSpPr txBox="1"/>
          <p:nvPr/>
        </p:nvSpPr>
        <p:spPr>
          <a:xfrm>
            <a:off x="7532370" y="5161422"/>
            <a:ext cx="874394" cy="450850"/>
          </a:xfrm>
          <a:prstGeom prst="rect">
            <a:avLst/>
          </a:prstGeom>
        </p:spPr>
        <p:txBody>
          <a:bodyPr vert="horz" wrap="square" lIns="0" tIns="45720" rIns="0" bIns="0" rtlCol="0">
            <a:spAutoFit/>
          </a:bodyPr>
          <a:lstStyle/>
          <a:p>
            <a:pPr marL="12700" marR="5080" indent="255904">
              <a:lnSpc>
                <a:spcPts val="1550"/>
              </a:lnSpc>
              <a:spcBef>
                <a:spcPts val="360"/>
              </a:spcBef>
            </a:pPr>
            <a:r>
              <a:rPr sz="1500" b="1" spc="-5" dirty="0">
                <a:solidFill>
                  <a:srgbClr val="292934"/>
                </a:solidFill>
                <a:latin typeface="Arial"/>
                <a:cs typeface="Arial"/>
              </a:rPr>
              <a:t>and  Se</a:t>
            </a:r>
            <a:r>
              <a:rPr sz="1500" b="1" dirty="0">
                <a:solidFill>
                  <a:srgbClr val="292934"/>
                </a:solidFill>
                <a:latin typeface="Arial"/>
                <a:cs typeface="Arial"/>
              </a:rPr>
              <a:t>l</a:t>
            </a:r>
            <a:r>
              <a:rPr sz="1500" b="1" spc="0" dirty="0">
                <a:solidFill>
                  <a:srgbClr val="292934"/>
                </a:solidFill>
                <a:latin typeface="Arial"/>
                <a:cs typeface="Arial"/>
              </a:rPr>
              <a:t>e</a:t>
            </a:r>
            <a:r>
              <a:rPr sz="1500" b="1" spc="-5" dirty="0">
                <a:solidFill>
                  <a:srgbClr val="292934"/>
                </a:solidFill>
                <a:latin typeface="Arial"/>
                <a:cs typeface="Arial"/>
              </a:rPr>
              <a:t>c</a:t>
            </a:r>
            <a:r>
              <a:rPr sz="1500" b="1" dirty="0">
                <a:solidFill>
                  <a:srgbClr val="292934"/>
                </a:solidFill>
                <a:latin typeface="Arial"/>
                <a:cs typeface="Arial"/>
              </a:rPr>
              <a:t>t</a:t>
            </a:r>
            <a:r>
              <a:rPr sz="1500" b="1" spc="0" dirty="0">
                <a:solidFill>
                  <a:srgbClr val="292934"/>
                </a:solidFill>
                <a:latin typeface="Arial"/>
                <a:cs typeface="Arial"/>
              </a:rPr>
              <a:t>i</a:t>
            </a:r>
            <a:r>
              <a:rPr sz="1500" b="1" spc="-5" dirty="0">
                <a:solidFill>
                  <a:srgbClr val="292934"/>
                </a:solidFill>
                <a:latin typeface="Arial"/>
                <a:cs typeface="Arial"/>
              </a:rPr>
              <a:t>o</a:t>
            </a:r>
            <a:r>
              <a:rPr sz="1500" b="1" dirty="0">
                <a:solidFill>
                  <a:srgbClr val="292934"/>
                </a:solidFill>
                <a:latin typeface="Arial"/>
                <a:cs typeface="Arial"/>
              </a:rPr>
              <a:t>n</a:t>
            </a:r>
            <a:endParaRPr sz="1500" dirty="0">
              <a:latin typeface="Arial"/>
              <a:cs typeface="Arial"/>
            </a:endParaRPr>
          </a:p>
        </p:txBody>
      </p:sp>
      <p:sp>
        <p:nvSpPr>
          <p:cNvPr id="32" name="Title 1"/>
          <p:cNvSpPr>
            <a:spLocks noGrp="1"/>
          </p:cNvSpPr>
          <p:nvPr>
            <p:ph type="title"/>
          </p:nvPr>
        </p:nvSpPr>
        <p:spPr>
          <a:xfrm>
            <a:off x="152402" y="457200"/>
            <a:ext cx="8420100" cy="685799"/>
          </a:xfrm>
        </p:spPr>
        <p:txBody>
          <a:bodyPr/>
          <a:lstStyle/>
          <a:p>
            <a:r>
              <a:rPr lang="en-US" dirty="0" smtClean="0">
                <a:solidFill>
                  <a:schemeClr val="accent2"/>
                </a:solidFill>
              </a:rPr>
              <a:t>Overview of </a:t>
            </a:r>
            <a:r>
              <a:rPr lang="en-US" dirty="0" err="1" smtClean="0">
                <a:solidFill>
                  <a:schemeClr val="accent2"/>
                </a:solidFill>
              </a:rPr>
              <a:t>PaCE</a:t>
            </a:r>
            <a:r>
              <a:rPr lang="en-US" dirty="0" smtClean="0">
                <a:solidFill>
                  <a:schemeClr val="accent2"/>
                </a:solidFill>
              </a:rPr>
              <a:t> Framework</a:t>
            </a:r>
            <a:endParaRPr lang="en-US" dirty="0">
              <a:solidFill>
                <a:schemeClr val="accent2"/>
              </a:solidFill>
            </a:endParaRPr>
          </a:p>
        </p:txBody>
      </p:sp>
      <p:sp>
        <p:nvSpPr>
          <p:cNvPr id="33" name="TextBox 32"/>
          <p:cNvSpPr txBox="1"/>
          <p:nvPr/>
        </p:nvSpPr>
        <p:spPr>
          <a:xfrm>
            <a:off x="500336" y="4255350"/>
            <a:ext cx="4986064" cy="2031325"/>
          </a:xfrm>
          <a:prstGeom prst="rect">
            <a:avLst/>
          </a:prstGeom>
          <a:noFill/>
        </p:spPr>
        <p:txBody>
          <a:bodyPr wrap="square" rtlCol="0">
            <a:spAutoFit/>
          </a:bodyPr>
          <a:lstStyle/>
          <a:p>
            <a:pPr marL="285750" indent="-285750">
              <a:buFont typeface="Arial" pitchFamily="34" charset="0"/>
              <a:buChar char="•"/>
            </a:pPr>
            <a:r>
              <a:rPr lang="en-US" i="1" dirty="0" smtClean="0"/>
              <a:t>A student should be supported to…</a:t>
            </a:r>
          </a:p>
          <a:p>
            <a:pPr marL="285750" indent="-285750">
              <a:buFont typeface="Arial" pitchFamily="34" charset="0"/>
              <a:buChar char="•"/>
            </a:pPr>
            <a:r>
              <a:rPr lang="en-US" i="1" dirty="0" smtClean="0"/>
              <a:t>A student should know…</a:t>
            </a:r>
          </a:p>
          <a:p>
            <a:pPr marL="285750" indent="-285750">
              <a:buFont typeface="Arial" pitchFamily="34" charset="0"/>
              <a:buChar char="•"/>
            </a:pPr>
            <a:r>
              <a:rPr lang="en-US" i="1" dirty="0" smtClean="0"/>
              <a:t>A student should have…</a:t>
            </a:r>
          </a:p>
          <a:p>
            <a:pPr marL="285750" indent="-285750">
              <a:buFont typeface="Arial" pitchFamily="34" charset="0"/>
              <a:buChar char="•"/>
            </a:pPr>
            <a:endParaRPr lang="en-US" i="1" dirty="0"/>
          </a:p>
          <a:p>
            <a:r>
              <a:rPr lang="en-US" i="1" dirty="0" smtClean="0"/>
              <a:t>Framework aligns with IL Social Science Learning Standards for Financial Literacy in grades 8-12 and </a:t>
            </a:r>
          </a:p>
          <a:p>
            <a:r>
              <a:rPr lang="en-US" i="1" dirty="0" smtClean="0"/>
              <a:t>IL Social Emotional Learning Standards grades 6-12</a:t>
            </a:r>
          </a:p>
        </p:txBody>
      </p:sp>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1043" y="6469797"/>
            <a:ext cx="1010557" cy="253884"/>
          </a:xfrm>
          <a:prstGeom prst="rect">
            <a:avLst/>
          </a:prstGeom>
        </p:spPr>
      </p:pic>
    </p:spTree>
    <p:extLst>
      <p:ext uri="{BB962C8B-B14F-4D97-AF65-F5344CB8AC3E}">
        <p14:creationId xmlns:p14="http://schemas.microsoft.com/office/powerpoint/2010/main" val="3949661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accent2"/>
                </a:solidFill>
              </a:rPr>
              <a:t>Illinois </a:t>
            </a:r>
            <a:r>
              <a:rPr lang="en-US" sz="4000" dirty="0" err="1" smtClean="0">
                <a:solidFill>
                  <a:schemeClr val="accent2"/>
                </a:solidFill>
              </a:rPr>
              <a:t>PaCE</a:t>
            </a:r>
            <a:r>
              <a:rPr lang="en-US" sz="4000" dirty="0" smtClean="0">
                <a:solidFill>
                  <a:schemeClr val="accent2"/>
                </a:solidFill>
              </a:rPr>
              <a:t> Framework</a:t>
            </a:r>
            <a:endParaRPr lang="en-US" sz="4000" dirty="0">
              <a:solidFill>
                <a:schemeClr val="accent2"/>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294001"/>
            <a:ext cx="8077200" cy="4905275"/>
          </a:xfr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829" y="6199276"/>
            <a:ext cx="1391557" cy="349603"/>
          </a:xfrm>
          <a:prstGeom prst="rect">
            <a:avLst/>
          </a:prstGeom>
        </p:spPr>
      </p:pic>
    </p:spTree>
    <p:extLst>
      <p:ext uri="{BB962C8B-B14F-4D97-AF65-F5344CB8AC3E}">
        <p14:creationId xmlns:p14="http://schemas.microsoft.com/office/powerpoint/2010/main" val="184221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Implementation of </a:t>
            </a:r>
            <a:r>
              <a:rPr lang="en-US" dirty="0" err="1" smtClean="0">
                <a:solidFill>
                  <a:schemeClr val="accent2"/>
                </a:solidFill>
              </a:rPr>
              <a:t>PaCE</a:t>
            </a:r>
            <a:r>
              <a:rPr lang="en-US" dirty="0" smtClean="0">
                <a:solidFill>
                  <a:schemeClr val="accent2"/>
                </a:solidFill>
              </a:rPr>
              <a:t> - Workshop</a:t>
            </a:r>
            <a:endParaRPr lang="en-US" dirty="0">
              <a:solidFill>
                <a:schemeClr val="accent2"/>
              </a:solidFill>
            </a:endParaRPr>
          </a:p>
        </p:txBody>
      </p:sp>
      <p:sp>
        <p:nvSpPr>
          <p:cNvPr id="3" name="Content Placeholder 2"/>
          <p:cNvSpPr>
            <a:spLocks noGrp="1"/>
          </p:cNvSpPr>
          <p:nvPr>
            <p:ph idx="1"/>
          </p:nvPr>
        </p:nvSpPr>
        <p:spPr/>
        <p:txBody>
          <a:bodyPr/>
          <a:lstStyle/>
          <a:p>
            <a:pPr marL="568325" lvl="1" indent="0">
              <a:buClr>
                <a:schemeClr val="accent1"/>
              </a:buClr>
              <a:buSzPct val="85000"/>
              <a:buNone/>
            </a:pPr>
            <a:r>
              <a:rPr lang="en-US" sz="2900" dirty="0" smtClean="0">
                <a:solidFill>
                  <a:prstClr val="black"/>
                </a:solidFill>
              </a:rPr>
              <a:t>Step </a:t>
            </a:r>
            <a:r>
              <a:rPr lang="en-US" sz="2900" dirty="0">
                <a:solidFill>
                  <a:prstClr val="black"/>
                </a:solidFill>
              </a:rPr>
              <a:t>1: Taking an Inventory</a:t>
            </a:r>
          </a:p>
          <a:p>
            <a:pPr marL="568325" lvl="1" indent="0">
              <a:buClr>
                <a:schemeClr val="accent1"/>
              </a:buClr>
              <a:buSzPct val="85000"/>
              <a:buNone/>
            </a:pPr>
            <a:r>
              <a:rPr lang="en-US" sz="2900" dirty="0">
                <a:solidFill>
                  <a:prstClr val="black"/>
                </a:solidFill>
              </a:rPr>
              <a:t>Step 2: Prioritizing Gaps</a:t>
            </a:r>
          </a:p>
          <a:p>
            <a:pPr marL="1368425" lvl="2" indent="-457200">
              <a:buClr>
                <a:schemeClr val="accent1"/>
              </a:buClr>
              <a:buSzPct val="85000"/>
              <a:buFont typeface="Wingdings" panose="05000000000000000000" pitchFamily="2" charset="2"/>
              <a:buChar char="Ø"/>
            </a:pPr>
            <a:r>
              <a:rPr lang="en-US" sz="3000" dirty="0">
                <a:solidFill>
                  <a:prstClr val="black"/>
                </a:solidFill>
              </a:rPr>
              <a:t>ISAC Resources Overview</a:t>
            </a:r>
          </a:p>
          <a:p>
            <a:pPr marL="1368425" lvl="2" indent="-457200">
              <a:buClr>
                <a:schemeClr val="accent1"/>
              </a:buClr>
              <a:buSzPct val="85000"/>
              <a:buFont typeface="Wingdings" panose="05000000000000000000" pitchFamily="2" charset="2"/>
              <a:buChar char="Ø"/>
            </a:pPr>
            <a:r>
              <a:rPr lang="en-US" sz="3000" dirty="0" err="1">
                <a:solidFill>
                  <a:prstClr val="black"/>
                </a:solidFill>
              </a:rPr>
              <a:t>PaCE</a:t>
            </a:r>
            <a:r>
              <a:rPr lang="en-US" sz="3000" dirty="0">
                <a:solidFill>
                  <a:prstClr val="black"/>
                </a:solidFill>
              </a:rPr>
              <a:t> Resource Guide</a:t>
            </a:r>
          </a:p>
          <a:p>
            <a:pPr marL="568325" lvl="1" indent="0">
              <a:buClr>
                <a:schemeClr val="accent1"/>
              </a:buClr>
              <a:buSzPct val="85000"/>
              <a:buNone/>
            </a:pPr>
            <a:r>
              <a:rPr lang="en-US" sz="3200" dirty="0">
                <a:solidFill>
                  <a:prstClr val="black"/>
                </a:solidFill>
              </a:rPr>
              <a:t>Step 3: Action Planning</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829" y="6199276"/>
            <a:ext cx="1391557" cy="349603"/>
          </a:xfrm>
          <a:prstGeom prst="rect">
            <a:avLst/>
          </a:prstGeom>
        </p:spPr>
      </p:pic>
    </p:spTree>
    <p:extLst>
      <p:ext uri="{BB962C8B-B14F-4D97-AF65-F5344CB8AC3E}">
        <p14:creationId xmlns:p14="http://schemas.microsoft.com/office/powerpoint/2010/main" val="158637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7"/>
            <a:ext cx="8534400" cy="1082674"/>
          </a:xfrm>
        </p:spPr>
        <p:txBody>
          <a:bodyPr>
            <a:normAutofit/>
          </a:bodyPr>
          <a:lstStyle/>
          <a:p>
            <a:r>
              <a:rPr lang="en-US" dirty="0" smtClean="0">
                <a:solidFill>
                  <a:schemeClr val="accent2"/>
                </a:solidFill>
              </a:rPr>
              <a:t>Workshop Overview</a:t>
            </a:r>
            <a:endParaRPr lang="en-US" dirty="0">
              <a:solidFill>
                <a:schemeClr val="accent2"/>
              </a:solidFill>
            </a:endParaRPr>
          </a:p>
        </p:txBody>
      </p:sp>
      <p:sp>
        <p:nvSpPr>
          <p:cNvPr id="3" name="Content Placeholder 2"/>
          <p:cNvSpPr>
            <a:spLocks noGrp="1"/>
          </p:cNvSpPr>
          <p:nvPr>
            <p:ph idx="1"/>
          </p:nvPr>
        </p:nvSpPr>
        <p:spPr>
          <a:xfrm>
            <a:off x="381000" y="1447800"/>
            <a:ext cx="8534400" cy="4800600"/>
          </a:xfrm>
        </p:spPr>
        <p:txBody>
          <a:bodyPr>
            <a:normAutofit/>
          </a:bodyPr>
          <a:lstStyle/>
          <a:p>
            <a:pPr marL="0" indent="0">
              <a:buNone/>
            </a:pPr>
            <a:r>
              <a:rPr lang="en-US" sz="2800" dirty="0" smtClean="0">
                <a:latin typeface="+mn-lt"/>
              </a:rPr>
              <a:t>Step 1:  Take an Inventory</a:t>
            </a:r>
          </a:p>
          <a:p>
            <a:pPr lvl="1"/>
            <a:r>
              <a:rPr lang="en-US" sz="2500" i="1" dirty="0" smtClean="0">
                <a:latin typeface="+mn-lt"/>
              </a:rPr>
              <a:t>What activities are we already doing that help to meet benchmarks in the framework?</a:t>
            </a:r>
          </a:p>
          <a:p>
            <a:pPr lvl="1"/>
            <a:r>
              <a:rPr lang="en-US" sz="2500" i="1" dirty="0" smtClean="0">
                <a:latin typeface="+mn-lt"/>
              </a:rPr>
              <a:t>What areas are we missing and where can we expand current activities to better serve students?</a:t>
            </a:r>
          </a:p>
          <a:p>
            <a:pPr marL="0" indent="0">
              <a:buNone/>
            </a:pPr>
            <a:r>
              <a:rPr lang="en-US" sz="2800" dirty="0" smtClean="0">
                <a:latin typeface="+mn-lt"/>
              </a:rPr>
              <a:t>Step 2:  Plan Development: Prioritizing Gaps</a:t>
            </a:r>
          </a:p>
          <a:p>
            <a:pPr lvl="1"/>
            <a:r>
              <a:rPr lang="en-US" sz="2500" i="1" dirty="0" smtClean="0">
                <a:latin typeface="+mn-lt"/>
              </a:rPr>
              <a:t>How do we prioritize filling the gaps and brainstorm possible activities to meet them?</a:t>
            </a:r>
          </a:p>
          <a:p>
            <a:pPr marL="0" indent="0">
              <a:buNone/>
            </a:pPr>
            <a:r>
              <a:rPr lang="en-US" sz="2800" dirty="0" smtClean="0">
                <a:latin typeface="+mn-lt"/>
              </a:rPr>
              <a:t>Step 3:  Plan Development: Action Planning</a:t>
            </a:r>
          </a:p>
          <a:p>
            <a:pPr lvl="1"/>
            <a:r>
              <a:rPr lang="en-US" sz="2500" i="1" dirty="0" smtClean="0">
                <a:latin typeface="+mn-lt"/>
              </a:rPr>
              <a:t>How do we develop an action plan for the remainder of the school year and future years?</a:t>
            </a:r>
          </a:p>
          <a:p>
            <a:pPr lvl="1"/>
            <a:r>
              <a:rPr lang="en-US" sz="2500" i="1" dirty="0" smtClean="0">
                <a:latin typeface="+mn-lt"/>
              </a:rPr>
              <a:t>How do we document the work we’re doing?</a:t>
            </a:r>
            <a:endParaRPr lang="en-US" sz="2500" i="1"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829" y="6199276"/>
            <a:ext cx="1391557" cy="349603"/>
          </a:xfrm>
          <a:prstGeom prst="rect">
            <a:avLst/>
          </a:prstGeom>
        </p:spPr>
      </p:pic>
    </p:spTree>
    <p:extLst>
      <p:ext uri="{BB962C8B-B14F-4D97-AF65-F5344CB8AC3E}">
        <p14:creationId xmlns:p14="http://schemas.microsoft.com/office/powerpoint/2010/main" val="2194372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8" y="402772"/>
            <a:ext cx="8362950" cy="1142999"/>
          </a:xfrm>
        </p:spPr>
        <p:txBody>
          <a:bodyPr/>
          <a:lstStyle/>
          <a:p>
            <a:r>
              <a:rPr lang="en-US" dirty="0" smtClean="0">
                <a:solidFill>
                  <a:schemeClr val="accent2"/>
                </a:solidFill>
              </a:rPr>
              <a:t>Step 1: Take an Inventory</a:t>
            </a:r>
            <a:endParaRPr lang="en-US" dirty="0">
              <a:solidFill>
                <a:schemeClr val="accent2"/>
              </a:solidFill>
            </a:endParaRPr>
          </a:p>
        </p:txBody>
      </p:sp>
      <p:sp>
        <p:nvSpPr>
          <p:cNvPr id="4" name="TextBox 3"/>
          <p:cNvSpPr txBox="1"/>
          <p:nvPr/>
        </p:nvSpPr>
        <p:spPr>
          <a:xfrm>
            <a:off x="-152400" y="1415143"/>
            <a:ext cx="9296399" cy="907941"/>
          </a:xfrm>
          <a:prstGeom prst="rect">
            <a:avLst/>
          </a:prstGeom>
          <a:noFill/>
        </p:spPr>
        <p:txBody>
          <a:bodyPr wrap="square" rtlCol="0">
            <a:spAutoFit/>
          </a:bodyPr>
          <a:lstStyle/>
          <a:p>
            <a:pPr algn="ctr"/>
            <a:r>
              <a:rPr lang="en-US" sz="2800" dirty="0"/>
              <a:t>Worksheets </a:t>
            </a:r>
            <a:r>
              <a:rPr lang="en-US" sz="2800" dirty="0" smtClean="0"/>
              <a:t>are broken </a:t>
            </a:r>
            <a:r>
              <a:rPr lang="en-US" sz="2800" dirty="0"/>
              <a:t>down by category:  </a:t>
            </a:r>
            <a:r>
              <a:rPr lang="en-US" sz="2800" dirty="0" smtClean="0"/>
              <a:t>   </a:t>
            </a:r>
            <a:endParaRPr lang="en-US" sz="2800" dirty="0"/>
          </a:p>
          <a:p>
            <a:pPr algn="ctr"/>
            <a:r>
              <a:rPr lang="en-US" sz="2400" dirty="0" smtClean="0">
                <a:solidFill>
                  <a:srgbClr val="FF0000"/>
                </a:solidFill>
              </a:rPr>
              <a:t>Financial Literacy </a:t>
            </a:r>
            <a:r>
              <a:rPr lang="en-US" sz="2400" dirty="0" smtClean="0"/>
              <a:t>–</a:t>
            </a:r>
            <a:r>
              <a:rPr lang="en-US" sz="2400" dirty="0" smtClean="0">
                <a:solidFill>
                  <a:srgbClr val="FF0000"/>
                </a:solidFill>
              </a:rPr>
              <a:t> </a:t>
            </a:r>
            <a:r>
              <a:rPr lang="en-US" sz="2400" dirty="0" smtClean="0">
                <a:solidFill>
                  <a:srgbClr val="00B050"/>
                </a:solidFill>
              </a:rPr>
              <a:t>Post-Secondary</a:t>
            </a:r>
            <a:r>
              <a:rPr lang="en-US" sz="2400" dirty="0" smtClean="0">
                <a:solidFill>
                  <a:srgbClr val="FF0000"/>
                </a:solidFill>
              </a:rPr>
              <a:t> </a:t>
            </a:r>
            <a:r>
              <a:rPr lang="en-US" sz="2400" dirty="0" smtClean="0"/>
              <a:t>–</a:t>
            </a:r>
            <a:r>
              <a:rPr lang="en-US" sz="2400" dirty="0" smtClean="0">
                <a:solidFill>
                  <a:srgbClr val="FF0000"/>
                </a:solidFill>
              </a:rPr>
              <a:t> </a:t>
            </a:r>
            <a:r>
              <a:rPr lang="en-US" sz="2400" dirty="0" smtClean="0">
                <a:solidFill>
                  <a:srgbClr val="FFC000"/>
                </a:solidFill>
              </a:rPr>
              <a:t>Career</a:t>
            </a:r>
            <a:r>
              <a:rPr lang="en-US" sz="2400" dirty="0" smtClean="0">
                <a:solidFill>
                  <a:srgbClr val="FF0000"/>
                </a:solidFill>
              </a:rPr>
              <a:t> </a:t>
            </a:r>
            <a:endParaRPr lang="en-US" sz="2400" dirty="0">
              <a:solidFill>
                <a:srgbClr val="FFC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829" y="6199276"/>
            <a:ext cx="1391557" cy="349603"/>
          </a:xfrm>
          <a:prstGeom prst="rect">
            <a:avLst/>
          </a:prstGeom>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2647" y="2438400"/>
            <a:ext cx="8763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873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SAC_presentations_01" id="{87828C08-31BE-D84A-B1AE-1E0B0DC8A0E3}" vid="{9CEB49A0-8768-8D48-ADF2-78CACBCB03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56125</TotalTime>
  <Words>907</Words>
  <Application>Microsoft Office PowerPoint</Application>
  <PresentationFormat>On-screen Show (4:3)</PresentationFormat>
  <Paragraphs>156</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 </vt:lpstr>
      <vt:lpstr>Agenda</vt:lpstr>
      <vt:lpstr>Background of PaCE</vt:lpstr>
      <vt:lpstr>Components of the  Postsecondary Workforce Readiness (PWR) Act </vt:lpstr>
      <vt:lpstr>Overview of PaCE Framework</vt:lpstr>
      <vt:lpstr>Illinois PaCE Framework</vt:lpstr>
      <vt:lpstr>Implementation of PaCE - Workshop</vt:lpstr>
      <vt:lpstr>Workshop Overview</vt:lpstr>
      <vt:lpstr>Step 1: Take an Inventory</vt:lpstr>
      <vt:lpstr>PowerPoint Presentation</vt:lpstr>
      <vt:lpstr>Prioritizing Gaps</vt:lpstr>
      <vt:lpstr>PowerPoint Presentation</vt:lpstr>
      <vt:lpstr>PowerPoint Presentation</vt:lpstr>
      <vt:lpstr>ISAC Resources</vt:lpstr>
      <vt:lpstr>Student Portal</vt:lpstr>
      <vt:lpstr>PowerPoint Presentation</vt:lpstr>
      <vt:lpstr>FAFSA Data  </vt:lpstr>
      <vt:lpstr>ISAC Publications</vt:lpstr>
      <vt:lpstr>Toolbox</vt:lpstr>
      <vt:lpstr>ISACorps</vt:lpstr>
      <vt:lpstr>PaCE Resource Guide</vt:lpstr>
      <vt:lpstr>Step 3: Action Planning</vt:lpstr>
      <vt:lpstr>PowerPoint Presentation</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Kim Korando</dc:creator>
  <cp:lastModifiedBy>Brambila, Eduardo</cp:lastModifiedBy>
  <cp:revision>178</cp:revision>
  <cp:lastPrinted>2018-01-31T22:33:40Z</cp:lastPrinted>
  <dcterms:created xsi:type="dcterms:W3CDTF">2017-11-03T21:26:37Z</dcterms:created>
  <dcterms:modified xsi:type="dcterms:W3CDTF">2018-02-01T14:41:04Z</dcterms:modified>
</cp:coreProperties>
</file>